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74" r:id="rId3"/>
    <p:sldId id="267" r:id="rId4"/>
    <p:sldId id="275" r:id="rId5"/>
    <p:sldId id="272" r:id="rId6"/>
    <p:sldId id="291" r:id="rId7"/>
    <p:sldId id="304" r:id="rId8"/>
    <p:sldId id="277" r:id="rId9"/>
    <p:sldId id="276" r:id="rId10"/>
    <p:sldId id="278" r:id="rId11"/>
    <p:sldId id="295" r:id="rId12"/>
    <p:sldId id="299" r:id="rId13"/>
    <p:sldId id="297" r:id="rId14"/>
    <p:sldId id="302" r:id="rId15"/>
    <p:sldId id="301" r:id="rId16"/>
    <p:sldId id="284" r:id="rId17"/>
    <p:sldId id="303" r:id="rId18"/>
    <p:sldId id="300" r:id="rId19"/>
    <p:sldId id="288" r:id="rId20"/>
    <p:sldId id="305" r:id="rId21"/>
    <p:sldId id="29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B5F27D-3D7E-E064-3829-57580B3A3D81}" v="2470" dt="2024-12-03T12:39:45.475"/>
    <p1510:client id="{401A0F91-0340-3E97-3379-FAD38FD130A8}" v="2393" dt="2024-12-03T17:48:10.397"/>
    <p1510:client id="{5CD3A326-64ED-45C1-AEC5-3A1C0ECCBA0D}" v="15" dt="2024-12-03T14:10:56.364"/>
    <p1510:client id="{85DF8917-7C1E-5940-8B4C-B4C0548890F2}" v="207" dt="2024-12-03T14:40:46.310"/>
    <p1510:client id="{9B8D124B-8EC7-2287-9C6F-654F320973C3}" v="5306" dt="2024-12-03T08:48:51.850"/>
    <p1510:client id="{B3C03535-811C-DBDA-A500-3A482516EFDC}" v="93" dt="2024-12-03T14:17:43.780"/>
    <p1510:client id="{F4FBC2B0-CFC5-4D87-997F-D4DE185C43D6}" v="2104" dt="2024-12-03T17:10:39.542"/>
  </p1510:revLst>
</p1510:revInfo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7" d="100"/>
          <a:sy n="77" d="100"/>
        </p:scale>
        <p:origin x="883" y="8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B725B-653D-4166-A8E9-72A38A1847CF}" type="datetimeFigureOut">
              <a:rPr lang="en-US"/>
              <a:t>12/3/2024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61E8E-D392-497B-BB21-122DD7C27CF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8353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3F64CD-0576-4A9A-BD06-7889D6E60BDC}" type="datetimeFigureOut">
              <a:rPr lang="en-US"/>
              <a:t>12/3/2024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55D449-B875-4B8D-8E66-224D27E54C9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9979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55D449-B875-4B8D-8E66-224D27E54C9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021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225" y="1828800"/>
            <a:ext cx="4098175" cy="317738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225" y="5181600"/>
            <a:ext cx="4098175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7" name="Picture 6" descr="EKG lin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8688" y="-1"/>
            <a:ext cx="700013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12/3/2024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ctangle"/>
          <p:cNvSpPr/>
          <p:nvPr/>
        </p:nvSpPr>
        <p:spPr>
          <a:xfrm>
            <a:off x="9982200" y="0"/>
            <a:ext cx="22098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58399" y="457201"/>
            <a:ext cx="2057401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457200"/>
            <a:ext cx="9067800" cy="5943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12/3/2024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12/3/2024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ctangle"/>
          <p:cNvSpPr/>
          <p:nvPr/>
        </p:nvSpPr>
        <p:spPr>
          <a:xfrm>
            <a:off x="265112" y="228600"/>
            <a:ext cx="116586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828800"/>
            <a:ext cx="7772400" cy="317738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5181600"/>
            <a:ext cx="7772400" cy="685800"/>
          </a:xfrm>
        </p:spPr>
        <p:txBody>
          <a:bodyPr>
            <a:normAutofit/>
          </a:bodyPr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825624"/>
            <a:ext cx="4800600" cy="45751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4"/>
            <a:ext cx="4800600" cy="45751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12/3/2024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828799"/>
            <a:ext cx="4800600" cy="762000"/>
          </a:xfrm>
        </p:spPr>
        <p:txBody>
          <a:bodyPr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90799"/>
            <a:ext cx="4800600" cy="38100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28799"/>
            <a:ext cx="4800600" cy="762000"/>
          </a:xfrm>
        </p:spPr>
        <p:txBody>
          <a:bodyPr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90799"/>
            <a:ext cx="4800600" cy="38100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12/3/2024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12/3/2024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12/3/2024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ctangle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 descr="Rectangle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2700" y="3200400"/>
            <a:ext cx="3932237" cy="1752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57201"/>
            <a:ext cx="5943600" cy="5943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2699" y="5029200"/>
            <a:ext cx="3932237" cy="13716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ctangle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 descr="Rectangle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5240" y="3200400"/>
            <a:ext cx="3932237" cy="1752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" y="0"/>
            <a:ext cx="7008810" cy="6857999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5240" y="5029200"/>
            <a:ext cx="3932237" cy="137464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d bar" descr="Red bar"/>
          <p:cNvSpPr/>
          <p:nvPr/>
        </p:nvSpPr>
        <p:spPr>
          <a:xfrm>
            <a:off x="1" y="1"/>
            <a:ext cx="12188824" cy="1524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799"/>
            <a:ext cx="9144000" cy="4572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481760"/>
            <a:ext cx="78486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7800" y="6465885"/>
            <a:ext cx="10668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481760"/>
            <a:ext cx="8382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68680" indent="-182563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5156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23444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41732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60020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8308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kaggle.com/fedesoriano/heart-failure-prediction" TargetMode="Externa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/>
              <a:t>Heart Failure Prediction  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By: Brian Rodriguez and Juliana Garcia</a:t>
            </a:r>
          </a:p>
        </p:txBody>
      </p:sp>
      <p:pic>
        <p:nvPicPr>
          <p:cNvPr id="5" name="Video 4" descr="Pink Heart In A Bubble">
            <a:extLst>
              <a:ext uri="{FF2B5EF4-FFF2-40B4-BE49-F238E27FC236}">
                <a16:creationId xmlns:a16="http://schemas.microsoft.com/office/drawing/2014/main" id="{6C586225-565D-E9BE-24AD-92F944046C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9404" r="22945" b="-1"/>
          <a:stretch/>
        </p:blipFill>
        <p:spPr>
          <a:xfrm>
            <a:off x="1" y="10"/>
            <a:ext cx="7008810" cy="68579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3514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2439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7A251-7B57-5822-E6CF-7B6C1AF57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5240" y="3200400"/>
            <a:ext cx="3932237" cy="1752600"/>
          </a:xfrm>
        </p:spPr>
        <p:txBody>
          <a:bodyPr anchor="b">
            <a:normAutofit/>
          </a:bodyPr>
          <a:lstStyle/>
          <a:p>
            <a:r>
              <a:rPr lang="en-US" dirty="0"/>
              <a:t>Data Visualization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81953DD-F991-6A72-0EC8-AF52E515CF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35240" y="5029200"/>
            <a:ext cx="3932237" cy="1374648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05C514-5F0C-3F74-C62B-457A251B5F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9267" b="40327"/>
          <a:stretch/>
        </p:blipFill>
        <p:spPr>
          <a:xfrm>
            <a:off x="0" y="-3449"/>
            <a:ext cx="6993945" cy="29888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CE483A-F959-E699-C63A-C9E3B92612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9618" b="-1"/>
          <a:stretch/>
        </p:blipFill>
        <p:spPr>
          <a:xfrm>
            <a:off x="0" y="3200400"/>
            <a:ext cx="6993945" cy="298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8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33623-E3A7-0968-E165-A73128856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ANOVA Test for Cholesterol by Chest Pain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E65B7-FDB5-3CF9-514F-C7A7682BB1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1825624"/>
            <a:ext cx="4800600" cy="4575175"/>
          </a:xfrm>
        </p:spPr>
        <p:txBody>
          <a:bodyPr>
            <a:normAutofit/>
          </a:bodyPr>
          <a:lstStyle/>
          <a:p>
            <a:r>
              <a:rPr lang="en-US" sz="2000" b="1" dirty="0"/>
              <a:t>Purpose</a:t>
            </a:r>
            <a:r>
              <a:rPr lang="en-US" sz="2000" dirty="0"/>
              <a:t>: To test if mean Cholesterol levels differ significantly across the four Chest Pain Types (</a:t>
            </a:r>
            <a:r>
              <a:rPr lang="en-US" sz="2000" b="1" dirty="0"/>
              <a:t>ASY</a:t>
            </a:r>
            <a:r>
              <a:rPr lang="en-US" sz="2000" dirty="0"/>
              <a:t>, </a:t>
            </a:r>
            <a:r>
              <a:rPr lang="en-US" sz="2000" b="1" dirty="0"/>
              <a:t>ATA</a:t>
            </a:r>
            <a:r>
              <a:rPr lang="en-US" sz="2000" dirty="0"/>
              <a:t>, </a:t>
            </a:r>
            <a:r>
              <a:rPr lang="en-US" sz="2000" b="1" dirty="0"/>
              <a:t>NAP</a:t>
            </a:r>
            <a:r>
              <a:rPr lang="en-US" sz="2000" dirty="0"/>
              <a:t>, </a:t>
            </a:r>
            <a:r>
              <a:rPr lang="en-US" sz="2000" b="1" dirty="0"/>
              <a:t>TA</a:t>
            </a:r>
            <a:r>
              <a:rPr lang="en-US" sz="2000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Method</a:t>
            </a:r>
            <a:r>
              <a:rPr lang="en-US" sz="2000" dirty="0"/>
              <a:t>: Performed one-way ANOVA on one-hot encoded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Results</a:t>
            </a:r>
            <a:r>
              <a:rPr lang="en-US" sz="20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F-statistic</a:t>
            </a:r>
            <a:r>
              <a:rPr lang="en-US" dirty="0"/>
              <a:t>: 1.95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P-value</a:t>
            </a:r>
            <a:r>
              <a:rPr lang="en-US" dirty="0"/>
              <a:t>: 0.119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Conclusion</a:t>
            </a:r>
            <a:r>
              <a:rPr lang="en-US" dirty="0"/>
              <a:t>: No significant differences in mean Cholesterol levels across Chest Pain Types (p &gt; 0.05).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55EEDB-3C57-3018-A448-4E11E0D50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2222975"/>
            <a:ext cx="4800600" cy="37804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5815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B82B22D-F3FD-8223-E02F-65E8A58608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103665"/>
              </p:ext>
            </p:extLst>
          </p:nvPr>
        </p:nvGraphicFramePr>
        <p:xfrm>
          <a:off x="223520" y="3098800"/>
          <a:ext cx="11445356" cy="351070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90319">
                  <a:extLst>
                    <a:ext uri="{9D8B030D-6E8A-4147-A177-3AD203B41FA5}">
                      <a16:colId xmlns:a16="http://schemas.microsoft.com/office/drawing/2014/main" val="697778209"/>
                    </a:ext>
                  </a:extLst>
                </a:gridCol>
                <a:gridCol w="910152">
                  <a:extLst>
                    <a:ext uri="{9D8B030D-6E8A-4147-A177-3AD203B41FA5}">
                      <a16:colId xmlns:a16="http://schemas.microsoft.com/office/drawing/2014/main" val="3392900091"/>
                    </a:ext>
                  </a:extLst>
                </a:gridCol>
                <a:gridCol w="1588977">
                  <a:extLst>
                    <a:ext uri="{9D8B030D-6E8A-4147-A177-3AD203B41FA5}">
                      <a16:colId xmlns:a16="http://schemas.microsoft.com/office/drawing/2014/main" val="1009881775"/>
                    </a:ext>
                  </a:extLst>
                </a:gridCol>
                <a:gridCol w="1588977">
                  <a:extLst>
                    <a:ext uri="{9D8B030D-6E8A-4147-A177-3AD203B41FA5}">
                      <a16:colId xmlns:a16="http://schemas.microsoft.com/office/drawing/2014/main" val="1001020556"/>
                    </a:ext>
                  </a:extLst>
                </a:gridCol>
                <a:gridCol w="1588977">
                  <a:extLst>
                    <a:ext uri="{9D8B030D-6E8A-4147-A177-3AD203B41FA5}">
                      <a16:colId xmlns:a16="http://schemas.microsoft.com/office/drawing/2014/main" val="976771378"/>
                    </a:ext>
                  </a:extLst>
                </a:gridCol>
                <a:gridCol w="1588977">
                  <a:extLst>
                    <a:ext uri="{9D8B030D-6E8A-4147-A177-3AD203B41FA5}">
                      <a16:colId xmlns:a16="http://schemas.microsoft.com/office/drawing/2014/main" val="3802694519"/>
                    </a:ext>
                  </a:extLst>
                </a:gridCol>
                <a:gridCol w="1588977">
                  <a:extLst>
                    <a:ext uri="{9D8B030D-6E8A-4147-A177-3AD203B41FA5}">
                      <a16:colId xmlns:a16="http://schemas.microsoft.com/office/drawing/2014/main" val="564350909"/>
                    </a:ext>
                  </a:extLst>
                </a:gridCol>
              </a:tblGrid>
              <a:tr h="26555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 stat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Reject h0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Estimator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Lower CI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Upper CI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968023"/>
                  </a:ext>
                </a:extLst>
              </a:tr>
              <a:tr h="265553">
                <a:tc>
                  <a:txBody>
                    <a:bodyPr/>
                    <a:lstStyle/>
                    <a:p>
                      <a:r>
                        <a:rPr lang="en-US" sz="1600"/>
                        <a:t>Sex (M=0 / F=1)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9.2395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2.474e-20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True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0.372148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0.30104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176438"/>
                  </a:ext>
                </a:extLst>
              </a:tr>
              <a:tr h="265553">
                <a:tc>
                  <a:txBody>
                    <a:bodyPr/>
                    <a:lstStyle/>
                    <a:p>
                      <a:r>
                        <a:rPr lang="en-US" sz="1600"/>
                        <a:t>Fasting (T/F)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Calibri"/>
                        </a:rPr>
                        <a:t>-8.115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Calibri"/>
                        </a:rPr>
                        <a:t>4.842e-16    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True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Calibri"/>
                        </a:rPr>
                        <a:t>-0.315018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Calibri"/>
                        </a:rPr>
                        <a:t>-0.380561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Calibri"/>
                        </a:rPr>
                        <a:t>-0.249475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63580"/>
                  </a:ext>
                </a:extLst>
              </a:tr>
              <a:tr h="35146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Calibri"/>
                        </a:rPr>
                        <a:t>ExerciseAngina </a:t>
                      </a:r>
                      <a:r>
                        <a:rPr lang="en-US" sz="16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(T/F)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Calibri"/>
                        </a:rPr>
                        <a:t>-15.004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Calibri"/>
                        </a:rPr>
                        <a:t>6.867e-51    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Calibri"/>
                        </a:rPr>
                        <a:t>True</a:t>
                      </a:r>
                      <a:endParaRPr lang="en-US" sz="160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Calibri"/>
                        </a:rPr>
                        <a:t>-0.501935   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Calibri"/>
                        </a:rPr>
                        <a:t>-0.555859   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Calibri"/>
                        </a:rPr>
                        <a:t>-0.448011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264273"/>
                  </a:ext>
                </a:extLst>
              </a:tr>
              <a:tr h="35146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Calibri"/>
                        </a:rPr>
                        <a:t>ChestPainType_ATA </a:t>
                      </a:r>
                      <a:r>
                        <a:rPr lang="en-US" sz="16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(T/F)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Calibri"/>
                        </a:rPr>
                        <a:t>12.1636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Calibri"/>
                        </a:rPr>
                        <a:t>4.853e-34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Calibri"/>
                        </a:rPr>
                        <a:t>True</a:t>
                      </a:r>
                      <a:endParaRPr lang="en-US" sz="160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Calibri"/>
                        </a:rPr>
                        <a:t>0.510465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Calibri"/>
                        </a:rPr>
                        <a:t>0.448585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Calibri"/>
                        </a:rPr>
                        <a:t>0.572345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666459"/>
                  </a:ext>
                </a:extLst>
              </a:tr>
              <a:tr h="26555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Calibri"/>
                        </a:rPr>
                        <a:t>ChestPainType_NAP </a:t>
                      </a:r>
                      <a:r>
                        <a:rPr lang="en-US" sz="16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(T/F)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Calibri"/>
                        </a:rPr>
                        <a:t>6.5200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Calibri"/>
                        </a:rPr>
                        <a:t>7.028e-11    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Calibri"/>
                        </a:rPr>
                        <a:t>True</a:t>
                      </a:r>
                      <a:endParaRPr lang="en-US" sz="160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Calibri"/>
                        </a:rPr>
                        <a:t>0.258305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Calibri"/>
                        </a:rPr>
                        <a:t>0.183382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Calibri"/>
                        </a:rPr>
                        <a:t>0.333228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637463"/>
                  </a:ext>
                </a:extLst>
              </a:tr>
              <a:tr h="26555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Calibri"/>
                        </a:rPr>
                        <a:t>ChestPainType_TA </a:t>
                      </a:r>
                      <a:r>
                        <a:rPr lang="en-US" sz="16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(T/F)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Calibri"/>
                        </a:rPr>
                        <a:t>1.6531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0.098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Calibri"/>
                        </a:rPr>
                        <a:t>False</a:t>
                      </a:r>
                      <a:endParaRPr lang="en-US" sz="16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Calibri"/>
                        </a:rPr>
                        <a:t>0.124345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Calibri"/>
                        </a:rPr>
                        <a:t>-0.022660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Calibri"/>
                        </a:rPr>
                        <a:t>0.271349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984541"/>
                  </a:ext>
                </a:extLst>
              </a:tr>
              <a:tr h="26555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Calibri"/>
                        </a:rPr>
                        <a:t>RestingECG_LVH </a:t>
                      </a:r>
                      <a:r>
                        <a:rPr lang="en-US" sz="16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(T/F)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Calibri"/>
                        </a:rPr>
                        <a:t>-0.338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False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Calibri"/>
                        </a:rPr>
                        <a:t>-0.013761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Calibri"/>
                        </a:rPr>
                        <a:t>-0.093319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Calibri"/>
                        </a:rPr>
                        <a:t>0.065797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151899"/>
                  </a:ext>
                </a:extLst>
              </a:tr>
              <a:tr h="26555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/>
                        <a:t>RestingECG_ST </a:t>
                      </a:r>
                      <a:r>
                        <a:rPr lang="en-US" sz="16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(T/F)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/>
                        <a:t>-3.121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Calibri"/>
                        </a:rPr>
                        <a:t>1.801e-03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Calibri"/>
                        </a:rPr>
                        <a:t>True</a:t>
                      </a:r>
                      <a:endParaRPr lang="en-US" sz="160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/>
                        <a:t>-0.129563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/>
                        <a:t>-0.208030   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/>
                        <a:t>-0.051096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425930"/>
                  </a:ext>
                </a:extLst>
              </a:tr>
              <a:tr h="46081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Calibri"/>
                        </a:rPr>
                        <a:t>MissingCholesterolNum </a:t>
                      </a:r>
                      <a:r>
                        <a:rPr lang="en-US" sz="16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(T/F)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Calibri"/>
                        </a:rPr>
                        <a:t>-9.627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/>
                        <a:t>6.138630e-22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/>
                        <a:t>True</a:t>
                      </a:r>
                      <a:endParaRPr lang="en-US" sz="160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Calibri"/>
                        </a:rPr>
                        <a:t>-0.405829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Calibri"/>
                        </a:rPr>
                        <a:t>-0.465870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Calibri"/>
                        </a:rPr>
                        <a:t>-0.345788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59231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FA33623-E3A7-0968-E165-A73128856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</p:spPr>
        <p:txBody>
          <a:bodyPr anchor="ctr">
            <a:normAutofit/>
          </a:bodyPr>
          <a:lstStyle/>
          <a:p>
            <a:r>
              <a:rPr lang="en-US"/>
              <a:t>Proportion Test</a:t>
            </a:r>
            <a:r>
              <a:rPr lang="en-US" dirty="0"/>
              <a:t> – Two Independent Samples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E65B7-FDB5-3CF9-514F-C7A7682BB1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6300" y="1716767"/>
            <a:ext cx="10606314" cy="679450"/>
          </a:xfr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r>
              <a:rPr lang="en-US" sz="9600" b="1" dirty="0"/>
              <a:t>Purpose</a:t>
            </a:r>
            <a:r>
              <a:rPr lang="en-US" sz="9600" dirty="0"/>
              <a:t>: Check if the proportion of heart disease in two independent groups</a:t>
            </a:r>
            <a:r>
              <a:rPr lang="en-US" sz="9600" dirty="0">
                <a:ea typeface="Calibri"/>
                <a:cs typeface="Calibri"/>
              </a:rPr>
              <a:t> </a:t>
            </a:r>
            <a:endParaRPr lang="en-US" sz="9600" dirty="0">
              <a:solidFill>
                <a:srgbClr val="000000"/>
              </a:solidFill>
              <a:ea typeface="Calibri"/>
              <a:cs typeface="Calibri"/>
            </a:endParaRPr>
          </a:p>
          <a:p>
            <a:endParaRPr lang="en-US" sz="2000" dirty="0">
              <a:ea typeface="Calibri"/>
              <a:cs typeface="Calibri"/>
            </a:endParaRPr>
          </a:p>
          <a:p>
            <a:pPr lvl="1">
              <a:buChar char="•"/>
            </a:pPr>
            <a:endParaRPr lang="en-US" sz="1600" dirty="0">
              <a:ea typeface="Calibri"/>
              <a:cs typeface="Calibri"/>
            </a:endParaRPr>
          </a:p>
          <a:p>
            <a:pPr lvl="1">
              <a:buChar char="•"/>
            </a:pPr>
            <a:endParaRPr lang="en-US" sz="1600" dirty="0">
              <a:ea typeface="Calibri"/>
              <a:cs typeface="Calibri"/>
            </a:endParaRPr>
          </a:p>
          <a:p>
            <a:r>
              <a:rPr lang="en-US" sz="2000" dirty="0">
                <a:ea typeface="Calibri" panose="020F0502020204030204"/>
                <a:cs typeface="Calibri" panose="020F0502020204030204"/>
              </a:rPr>
              <a:t>(M/)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E4902F-6518-45E0-D33D-F8FBF2F4D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689" y="2443987"/>
            <a:ext cx="1187451" cy="384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F291E9-1103-7BAE-A296-0994B48C5E65}"/>
              </a:ext>
            </a:extLst>
          </p:cNvPr>
          <p:cNvSpPr txBox="1"/>
          <p:nvPr/>
        </p:nvSpPr>
        <p:spPr>
          <a:xfrm>
            <a:off x="1164771" y="2449286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404040"/>
                </a:solidFill>
              </a:rPr>
              <a:t>Estimator: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82EC96-C22D-1BF1-83D0-75A127C7D75E}"/>
              </a:ext>
            </a:extLst>
          </p:cNvPr>
          <p:cNvSpPr txBox="1"/>
          <p:nvPr/>
        </p:nvSpPr>
        <p:spPr>
          <a:xfrm>
            <a:off x="4441371" y="2456269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404040"/>
                </a:solidFill>
              </a:rPr>
              <a:t>H0: 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B26F4E-5BDB-FB04-969D-10211310C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242" y="2414079"/>
            <a:ext cx="1341755" cy="4070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97AEE0-FCA8-4E1D-958E-236A2C69D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8419" y="2402289"/>
            <a:ext cx="1362075" cy="447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6057E-CD94-C63F-01A7-2BBCD11F8CF5}"/>
              </a:ext>
            </a:extLst>
          </p:cNvPr>
          <p:cNvSpPr txBox="1"/>
          <p:nvPr/>
        </p:nvSpPr>
        <p:spPr>
          <a:xfrm>
            <a:off x="7345932" y="2457091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404040"/>
                </a:solidFill>
              </a:rPr>
              <a:t>H1: </a:t>
            </a:r>
            <a:r>
              <a:rPr lang="en-US" sz="2000">
                <a:ea typeface="Calibri"/>
                <a:cs typeface="Calibri"/>
              </a:rPr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08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D8852-C9F7-FCE5-CA69-78A386A2D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Creation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82536-73A9-1AE3-0DCD-8555785462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30755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DE1E3-CB79-213A-3FB9-EF919586D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(Quick Review)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C857F-66F6-6D64-C344-2F30639D3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071" y="1810656"/>
            <a:ext cx="10867571" cy="45720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ea typeface="Calibri"/>
                <a:cs typeface="Calibri"/>
              </a:rPr>
              <a:t>Logistic Regression</a:t>
            </a:r>
            <a:r>
              <a:rPr lang="en-US" dirty="0">
                <a:ea typeface="Calibri"/>
                <a:cs typeface="Calibri"/>
              </a:rPr>
              <a:t>: Used to predict </a:t>
            </a:r>
            <a:r>
              <a:rPr lang="en-US" b="1" dirty="0">
                <a:ea typeface="Calibri"/>
                <a:cs typeface="Calibri"/>
              </a:rPr>
              <a:t>binary </a:t>
            </a:r>
            <a:r>
              <a:rPr lang="en-US" dirty="0">
                <a:ea typeface="Calibri"/>
                <a:cs typeface="Calibri"/>
              </a:rPr>
              <a:t>(or categorical variables)</a:t>
            </a:r>
          </a:p>
          <a:p>
            <a:pPr marL="571500" lvl="1" indent="-342900">
              <a:buFont typeface="Courier New" pitchFamily="34" charset="0"/>
              <a:buChar char="o"/>
            </a:pPr>
            <a:r>
              <a:rPr lang="en-US" dirty="0">
                <a:ea typeface="Calibri"/>
                <a:cs typeface="Calibri"/>
              </a:rPr>
              <a:t>NOT REGRESSION</a:t>
            </a:r>
          </a:p>
          <a:p>
            <a:pPr marL="0" indent="0">
              <a:buNone/>
            </a:pPr>
            <a:r>
              <a:rPr lang="en-US" b="1">
                <a:ea typeface="Calibri"/>
                <a:cs typeface="Calibri"/>
              </a:rPr>
              <a:t>Assumptions</a:t>
            </a:r>
            <a:r>
              <a:rPr lang="en-US" dirty="0">
                <a:ea typeface="Calibri"/>
                <a:cs typeface="Calibri"/>
              </a:rPr>
              <a:t>:</a:t>
            </a:r>
          </a:p>
          <a:p>
            <a:pPr lvl="1">
              <a:buFont typeface="Courier New" pitchFamily="34" charset="0"/>
              <a:buChar char="o"/>
            </a:pPr>
            <a:r>
              <a:rPr lang="en-US" dirty="0">
                <a:ea typeface="+mn-lt"/>
                <a:cs typeface="+mn-lt"/>
              </a:rPr>
              <a:t>Independence of observations</a:t>
            </a:r>
            <a:endParaRPr lang="en-US" dirty="0">
              <a:ea typeface="Calibri"/>
              <a:cs typeface="Calibri"/>
            </a:endParaRPr>
          </a:p>
          <a:p>
            <a:pPr lvl="1">
              <a:buFont typeface="Courier New" pitchFamily="34" charset="0"/>
              <a:buChar char="o"/>
            </a:pPr>
            <a:r>
              <a:rPr lang="en-US" dirty="0">
                <a:ea typeface="Calibri"/>
                <a:cs typeface="Calibri"/>
              </a:rPr>
              <a:t>Linearity in the logit for continuous variables </a:t>
            </a:r>
          </a:p>
          <a:p>
            <a:pPr lvl="2">
              <a:buFont typeface="Wingdings" pitchFamily="34" charset="0"/>
              <a:buChar char="§"/>
            </a:pPr>
            <a:r>
              <a:rPr lang="en-US" dirty="0">
                <a:ea typeface="Calibri"/>
                <a:cs typeface="Calibri"/>
              </a:rPr>
              <a:t>(linear boundary can be used to separate classes)</a:t>
            </a:r>
            <a:endParaRPr lang="en-US" sz="2200" dirty="0">
              <a:ea typeface="Calibri"/>
              <a:cs typeface="Calibri"/>
            </a:endParaRPr>
          </a:p>
          <a:p>
            <a:pPr lvl="1">
              <a:buFont typeface="Courier New" pitchFamily="34" charset="0"/>
              <a:buChar char="o"/>
            </a:pPr>
            <a:r>
              <a:rPr lang="en-US" dirty="0">
                <a:ea typeface="Calibri"/>
                <a:cs typeface="Calibri"/>
              </a:rPr>
              <a:t>Absence of multicollinearity (VIF)</a:t>
            </a:r>
          </a:p>
          <a:p>
            <a:pPr lvl="1">
              <a:buFont typeface="Courier New" pitchFamily="34" charset="0"/>
              <a:buChar char="o"/>
            </a:pPr>
            <a:r>
              <a:rPr lang="en-US" dirty="0">
                <a:ea typeface="Calibri"/>
                <a:cs typeface="Calibri"/>
              </a:rPr>
              <a:t>Lack of strongly influential outliers (Cooks Distance)</a:t>
            </a:r>
          </a:p>
          <a:p>
            <a:pPr lvl="1">
              <a:buFont typeface="Courier New" pitchFamily="34" charset="0"/>
              <a:buChar char="o"/>
            </a:pPr>
            <a:endParaRPr lang="en-US" dirty="0">
              <a:ea typeface="Calibri"/>
              <a:cs typeface="Calibri"/>
            </a:endParaRPr>
          </a:p>
        </p:txBody>
      </p:sp>
      <p:pic>
        <p:nvPicPr>
          <p:cNvPr id="5" name="Picture 4" descr="Understanding Logistic Regression step by step | by gustavo | Towards Data  Science">
            <a:extLst>
              <a:ext uri="{FF2B5EF4-FFF2-40B4-BE49-F238E27FC236}">
                <a16:creationId xmlns:a16="http://schemas.microsoft.com/office/drawing/2014/main" id="{E219441A-823F-7AE6-E22F-559DA4A74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5900" y="2471278"/>
            <a:ext cx="3922485" cy="27137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3EB509-6B08-DC4E-00B2-A72FE1C3E81A}"/>
              </a:ext>
            </a:extLst>
          </p:cNvPr>
          <p:cNvSpPr txBox="1"/>
          <p:nvPr/>
        </p:nvSpPr>
        <p:spPr>
          <a:xfrm>
            <a:off x="7917542" y="5295900"/>
            <a:ext cx="3995057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/>
              <a:t>https://towardsdatascience.com/understanding-logistic-regression-step-by-step-704a78be7e0a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08793E-1948-85FA-5F5C-B9F5A1304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350" y="5724505"/>
            <a:ext cx="3683001" cy="6415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CF9CD1-0C29-B5FD-9F97-46A4B4E8FEE6}"/>
              </a:ext>
            </a:extLst>
          </p:cNvPr>
          <p:cNvSpPr txBox="1"/>
          <p:nvPr/>
        </p:nvSpPr>
        <p:spPr>
          <a:xfrm>
            <a:off x="767773" y="5066803"/>
            <a:ext cx="279564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ea typeface="Calibri"/>
                <a:cs typeface="Calibri"/>
              </a:rPr>
              <a:t>Classifier: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4562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DE1E3-CB79-213A-3FB9-EF919586D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Development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C857F-66F6-6D64-C344-2F30639D3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 dirty="0">
                <a:ea typeface="Calibri"/>
                <a:cs typeface="Calibri"/>
              </a:rPr>
              <a:t>Split the dataset -  </a:t>
            </a:r>
            <a:r>
              <a:rPr lang="en-US">
                <a:ea typeface="Calibri"/>
                <a:cs typeface="Calibri"/>
              </a:rPr>
              <a:t>Training</a:t>
            </a:r>
            <a:r>
              <a:rPr lang="en-US" dirty="0">
                <a:ea typeface="Calibri"/>
                <a:cs typeface="Calibri"/>
              </a:rPr>
              <a:t>: </a:t>
            </a:r>
            <a:r>
              <a:rPr lang="en-US">
                <a:ea typeface="Calibri"/>
                <a:cs typeface="Calibri"/>
              </a:rPr>
              <a:t>80</a:t>
            </a:r>
            <a:r>
              <a:rPr lang="en-US" dirty="0">
                <a:ea typeface="Calibri"/>
                <a:cs typeface="Calibri"/>
              </a:rPr>
              <a:t>%, </a:t>
            </a:r>
            <a:r>
              <a:rPr lang="en-US">
                <a:ea typeface="Calibri"/>
                <a:cs typeface="Calibri"/>
              </a:rPr>
              <a:t>Testing</a:t>
            </a:r>
            <a:r>
              <a:rPr lang="en-US" dirty="0">
                <a:ea typeface="Calibri"/>
                <a:cs typeface="Calibri"/>
              </a:rPr>
              <a:t>: </a:t>
            </a:r>
            <a:r>
              <a:rPr lang="en-US">
                <a:ea typeface="Calibri"/>
                <a:cs typeface="Calibri"/>
              </a:rPr>
              <a:t>20</a:t>
            </a:r>
            <a:r>
              <a:rPr lang="en-US" dirty="0">
                <a:ea typeface="Calibri"/>
                <a:cs typeface="Calibri"/>
              </a:rPr>
              <a:t>% </a:t>
            </a:r>
            <a:endParaRPr lang="en-US"/>
          </a:p>
          <a:p>
            <a:pPr marL="457200" indent="-457200">
              <a:buAutoNum type="arabicPeriod"/>
            </a:pPr>
            <a:r>
              <a:rPr lang="en-US" dirty="0">
                <a:ea typeface="Calibri"/>
                <a:cs typeface="Calibri"/>
              </a:rPr>
              <a:t>Check for </a:t>
            </a:r>
            <a:r>
              <a:rPr lang="en-US" dirty="0">
                <a:ea typeface="+mn-lt"/>
                <a:cs typeface="+mn-lt"/>
              </a:rPr>
              <a:t>multicollinearity</a:t>
            </a:r>
            <a:r>
              <a:rPr lang="en-US" dirty="0">
                <a:ea typeface="Calibri"/>
                <a:cs typeface="Calibri"/>
              </a:rPr>
              <a:t> (VIF &lt; 5)</a:t>
            </a:r>
          </a:p>
          <a:p>
            <a:pPr marL="457200" indent="-457200">
              <a:buAutoNum type="arabicPeriod"/>
            </a:pPr>
            <a:r>
              <a:rPr lang="en-US" dirty="0">
                <a:ea typeface="Calibri"/>
                <a:cs typeface="Calibri"/>
              </a:rPr>
              <a:t>Train logistic regression model on all features</a:t>
            </a:r>
          </a:p>
          <a:p>
            <a:pPr lvl="1"/>
            <a:r>
              <a:rPr lang="en-US" dirty="0">
                <a:ea typeface="Calibri"/>
                <a:cs typeface="Calibri"/>
              </a:rPr>
              <a:t>Find Important Features (significant p-values)</a:t>
            </a:r>
            <a:endParaRPr lang="en-US" sz="2400" dirty="0">
              <a:ea typeface="Calibri"/>
              <a:cs typeface="Calibri"/>
            </a:endParaRPr>
          </a:p>
          <a:p>
            <a:pPr lvl="1"/>
            <a:r>
              <a:rPr lang="en-US" dirty="0">
                <a:ea typeface="Calibri"/>
                <a:cs typeface="Calibri"/>
              </a:rPr>
              <a:t>Find outliers (large cook's distance)</a:t>
            </a:r>
          </a:p>
          <a:p>
            <a:pPr marL="457200" indent="-457200">
              <a:buAutoNum type="arabicPeriod"/>
            </a:pPr>
            <a:r>
              <a:rPr lang="en-US" dirty="0">
                <a:ea typeface="Calibri"/>
                <a:cs typeface="Calibri"/>
              </a:rPr>
              <a:t>Train Second logistic regression model on only important features</a:t>
            </a:r>
          </a:p>
          <a:p>
            <a:pPr marL="457200" indent="-457200">
              <a:buAutoNum type="arabicPeriod"/>
            </a:pPr>
            <a:r>
              <a:rPr lang="en-US" dirty="0">
                <a:ea typeface="Calibri"/>
                <a:cs typeface="Calibri"/>
              </a:rPr>
              <a:t>Train Third logistic regression model on only important features and no outliers</a:t>
            </a:r>
          </a:p>
        </p:txBody>
      </p:sp>
    </p:spTree>
    <p:extLst>
      <p:ext uri="{BB962C8B-B14F-4D97-AF65-F5344CB8AC3E}">
        <p14:creationId xmlns:p14="http://schemas.microsoft.com/office/powerpoint/2010/main" val="191935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C591F-D45B-83D1-C1BD-58241B13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9220"/>
            <a:ext cx="10604739" cy="1325563"/>
          </a:xfrm>
        </p:spPr>
        <p:txBody>
          <a:bodyPr/>
          <a:lstStyle/>
          <a:p>
            <a:r>
              <a:rPr lang="en-US" dirty="0"/>
              <a:t>Variance Inflation Factor</a:t>
            </a:r>
            <a:r>
              <a:rPr lang="en-US"/>
              <a:t> And Principle Component Analysis (PCA)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BC2F37A-A6B1-3897-B991-2F36754598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769954"/>
              </p:ext>
            </p:extLst>
          </p:nvPr>
        </p:nvGraphicFramePr>
        <p:xfrm>
          <a:off x="603848" y="1869056"/>
          <a:ext cx="3545033" cy="451352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40937">
                  <a:extLst>
                    <a:ext uri="{9D8B030D-6E8A-4147-A177-3AD203B41FA5}">
                      <a16:colId xmlns:a16="http://schemas.microsoft.com/office/drawing/2014/main" val="341672378"/>
                    </a:ext>
                  </a:extLst>
                </a:gridCol>
                <a:gridCol w="1104096">
                  <a:extLst>
                    <a:ext uri="{9D8B030D-6E8A-4147-A177-3AD203B41FA5}">
                      <a16:colId xmlns:a16="http://schemas.microsoft.com/office/drawing/2014/main" val="2324366586"/>
                    </a:ext>
                  </a:extLst>
                </a:gridCol>
              </a:tblGrid>
              <a:tr h="279814">
                <a:tc>
                  <a:txBody>
                    <a:bodyPr/>
                    <a:lstStyle/>
                    <a:p>
                      <a:r>
                        <a:rPr lang="en-US" sz="120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VIF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015100"/>
                  </a:ext>
                </a:extLst>
              </a:tr>
              <a:tr h="279814">
                <a:tc>
                  <a:txBody>
                    <a:bodyPr/>
                    <a:lstStyle/>
                    <a:p>
                      <a:r>
                        <a:rPr lang="en-US" sz="1200" b="1" err="1"/>
                        <a:t>RestingBP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1" i="0" u="none" strike="noStrike" noProof="0"/>
                        <a:t>48.683078</a:t>
                      </a:r>
                      <a:endParaRPr lang="en-US" b="1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598113"/>
                  </a:ext>
                </a:extLst>
              </a:tr>
              <a:tr h="27981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1"/>
                        <a:t>Age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1" i="0" u="none" strike="noStrike" noProof="0"/>
                        <a:t>33.926146</a:t>
                      </a:r>
                      <a:endParaRPr lang="en-US" b="1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247059"/>
                  </a:ext>
                </a:extLst>
              </a:tr>
              <a:tr h="27981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1" err="1"/>
                        <a:t>MaxHR</a:t>
                      </a:r>
                      <a:endParaRPr lang="en-US" sz="1200" b="1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1" i="0" u="none" strike="noStrike" noProof="0"/>
                        <a:t>24.624629</a:t>
                      </a:r>
                      <a:endParaRPr lang="en-US" b="1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390642"/>
                  </a:ext>
                </a:extLst>
              </a:tr>
              <a:tr h="27981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1" i="0" u="none" strike="noStrike" noProof="0">
                          <a:latin typeface="Calibri"/>
                        </a:rPr>
                        <a:t>Cholesterol</a:t>
                      </a:r>
                      <a:endParaRPr lang="en-US" b="1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1" i="0" u="none" strike="noStrike" noProof="0"/>
                        <a:t>19.600627</a:t>
                      </a:r>
                      <a:endParaRPr lang="en-US" b="1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248117"/>
                  </a:ext>
                </a:extLst>
              </a:tr>
              <a:tr h="27981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 err="1">
                          <a:latin typeface="Calibri"/>
                        </a:rPr>
                        <a:t>ST_Slope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/>
                        <a:t>3.357979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979315"/>
                  </a:ext>
                </a:extLst>
              </a:tr>
              <a:tr h="27981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 err="1">
                          <a:latin typeface="Calibri"/>
                        </a:rPr>
                        <a:t>ExerciseAngina</a:t>
                      </a:r>
                      <a:endParaRPr lang="en-US" b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/>
                        <a:t>2.607138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153424"/>
                  </a:ext>
                </a:extLst>
              </a:tr>
              <a:tr h="27981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 err="1">
                          <a:latin typeface="Calibri"/>
                        </a:rPr>
                        <a:t>Oldpeak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/>
                        <a:t>2.547320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7949"/>
                  </a:ext>
                </a:extLst>
              </a:tr>
              <a:tr h="27981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 err="1"/>
                        <a:t>ChestPainType_ATA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Calibri"/>
                        </a:rPr>
                        <a:t>1.840213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422967"/>
                  </a:ext>
                </a:extLst>
              </a:tr>
              <a:tr h="27981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 err="1"/>
                        <a:t>ChestPainType_NAP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Calibri"/>
                        </a:rPr>
                        <a:t>1.625341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58711"/>
                  </a:ext>
                </a:extLst>
              </a:tr>
              <a:tr h="27981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 err="1"/>
                        <a:t>MissingCholesterolNum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Calibri"/>
                        </a:rPr>
                        <a:t>1.539673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842983"/>
                  </a:ext>
                </a:extLst>
              </a:tr>
              <a:tr h="27981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 err="1"/>
                        <a:t>FastingBS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Calibri"/>
                        </a:rPr>
                        <a:t>1.531498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586717"/>
                  </a:ext>
                </a:extLst>
              </a:tr>
              <a:tr h="27981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 err="1">
                          <a:latin typeface="Calibri"/>
                        </a:rPr>
                        <a:t>RestingECG_LVH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/>
                        <a:t>1.456012</a:t>
                      </a:r>
                      <a:endParaRPr lang="en-US" sz="1200" b="0" i="0" u="none" strike="noStrike" noProof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128206"/>
                  </a:ext>
                </a:extLst>
              </a:tr>
              <a:tr h="29198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Calibri"/>
                        </a:rPr>
                        <a:t>Sex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Calibri"/>
                        </a:rPr>
                        <a:t>1.400339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65445"/>
                  </a:ext>
                </a:extLst>
              </a:tr>
              <a:tr h="29198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 err="1"/>
                        <a:t>RestingECG_ST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/>
                        <a:t>1.397262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114968"/>
                  </a:ext>
                </a:extLst>
              </a:tr>
              <a:tr h="29198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 err="1">
                          <a:latin typeface="Calibri"/>
                        </a:rPr>
                        <a:t>ChestPainType_TA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Calibri"/>
                        </a:rPr>
                        <a:t>1.183106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58829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49D5D25-00B8-EF4A-47EB-EFB3E4ADB1AE}"/>
              </a:ext>
            </a:extLst>
          </p:cNvPr>
          <p:cNvSpPr txBox="1"/>
          <p:nvPr/>
        </p:nvSpPr>
        <p:spPr>
          <a:xfrm>
            <a:off x="1445317" y="1531318"/>
            <a:ext cx="24938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Original VIF Values</a:t>
            </a:r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C00E213-B380-6C28-25F3-CCB251AB7B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185248"/>
              </p:ext>
            </p:extLst>
          </p:nvPr>
        </p:nvGraphicFramePr>
        <p:xfrm>
          <a:off x="7515225" y="1924050"/>
          <a:ext cx="3806970" cy="454878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21295">
                  <a:extLst>
                    <a:ext uri="{9D8B030D-6E8A-4147-A177-3AD203B41FA5}">
                      <a16:colId xmlns:a16="http://schemas.microsoft.com/office/drawing/2014/main" val="341672378"/>
                    </a:ext>
                  </a:extLst>
                </a:gridCol>
                <a:gridCol w="1185675">
                  <a:extLst>
                    <a:ext uri="{9D8B030D-6E8A-4147-A177-3AD203B41FA5}">
                      <a16:colId xmlns:a16="http://schemas.microsoft.com/office/drawing/2014/main" val="2324366586"/>
                    </a:ext>
                  </a:extLst>
                </a:gridCol>
              </a:tblGrid>
              <a:tr h="282095">
                <a:tc>
                  <a:txBody>
                    <a:bodyPr/>
                    <a:lstStyle/>
                    <a:p>
                      <a:r>
                        <a:rPr lang="en-US" sz="120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VIF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015100"/>
                  </a:ext>
                </a:extLst>
              </a:tr>
              <a:tr h="282095">
                <a:tc>
                  <a:txBody>
                    <a:bodyPr/>
                    <a:lstStyle/>
                    <a:p>
                      <a:r>
                        <a:rPr lang="en-US" sz="1200" b="1"/>
                        <a:t>PC1</a:t>
                      </a:r>
                      <a:endParaRPr lang="en-US" sz="1200" b="1" err="1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1" i="0" u="none" strike="noStrike" noProof="0"/>
                        <a:t>1.25</a:t>
                      </a:r>
                      <a:endParaRPr lang="en-US" b="1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598113"/>
                  </a:ext>
                </a:extLst>
              </a:tr>
              <a:tr h="28209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1"/>
                        <a:t>PC2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1" i="0" u="none" strike="noStrike" noProof="0"/>
                        <a:t>1.071202</a:t>
                      </a:r>
                      <a:endParaRPr lang="en-US" b="1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247059"/>
                  </a:ext>
                </a:extLst>
              </a:tr>
              <a:tr h="28209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1"/>
                        <a:t>PC3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1" i="0" u="none" strike="noStrike" noProof="0"/>
                        <a:t>1.098807</a:t>
                      </a:r>
                      <a:endParaRPr lang="en-US" b="1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390642"/>
                  </a:ext>
                </a:extLst>
              </a:tr>
              <a:tr h="28209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1" i="0" u="none" strike="noStrike" noProof="0">
                          <a:latin typeface="Calibri"/>
                        </a:rPr>
                        <a:t>PC4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1" i="0" u="none" strike="noStrike" noProof="0">
                          <a:latin typeface="Calibri"/>
                        </a:rPr>
                        <a:t>1.111457</a:t>
                      </a:r>
                      <a:endParaRPr lang="en-US" b="1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248117"/>
                  </a:ext>
                </a:extLst>
              </a:tr>
              <a:tr h="28209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 err="1">
                          <a:latin typeface="Calibri"/>
                        </a:rPr>
                        <a:t>ST_Slope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Calibri"/>
                        </a:rPr>
                        <a:t>3.146648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979315"/>
                  </a:ext>
                </a:extLst>
              </a:tr>
              <a:tr h="28209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 err="1">
                          <a:latin typeface="Calibri"/>
                        </a:rPr>
                        <a:t>ExerciseAngina</a:t>
                      </a:r>
                      <a:endParaRPr lang="en-US" b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Calibri"/>
                        </a:rPr>
                        <a:t>2.285387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153424"/>
                  </a:ext>
                </a:extLst>
              </a:tr>
              <a:tr h="28209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 err="1">
                          <a:latin typeface="Calibri"/>
                        </a:rPr>
                        <a:t>Oldpeak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Calibri"/>
                        </a:rPr>
                        <a:t>2.505602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7949"/>
                  </a:ext>
                </a:extLst>
              </a:tr>
              <a:tr h="28209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 err="1"/>
                        <a:t>ChestPainType_ATA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/>
                        <a:t>1.275813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422967"/>
                  </a:ext>
                </a:extLst>
              </a:tr>
              <a:tr h="28209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 err="1"/>
                        <a:t>ChestPainType_NAP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/>
                        <a:t>1.269164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58711"/>
                  </a:ext>
                </a:extLst>
              </a:tr>
              <a:tr h="28209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 err="1"/>
                        <a:t>MissingCholesterolNum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/>
                        <a:t>1.490438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842983"/>
                  </a:ext>
                </a:extLst>
              </a:tr>
              <a:tr h="28209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 err="1"/>
                        <a:t>FastingBS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/>
                        <a:t>1.501393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586717"/>
                  </a:ext>
                </a:extLst>
              </a:tr>
              <a:tr h="28209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 err="1">
                          <a:latin typeface="Calibri"/>
                        </a:rPr>
                        <a:t>RestingECG_LVH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Calibri"/>
                        </a:rPr>
                        <a:t>1.371167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128206"/>
                  </a:ext>
                </a:extLst>
              </a:tr>
              <a:tr h="29384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Calibri"/>
                        </a:rPr>
                        <a:t>Sex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/>
                        <a:t>1.308819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65445"/>
                  </a:ext>
                </a:extLst>
              </a:tr>
              <a:tr h="29384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 err="1"/>
                        <a:t>RestingECG_ST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Calibri"/>
                        </a:rPr>
                        <a:t>1.333397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114968"/>
                  </a:ext>
                </a:extLst>
              </a:tr>
              <a:tr h="29384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 err="1">
                          <a:latin typeface="Calibri"/>
                        </a:rPr>
                        <a:t>ChestPainType_TA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/>
                        <a:t>1.111809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58829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156EA9B-E38E-B44C-C9AD-1CA1B0A538E5}"/>
              </a:ext>
            </a:extLst>
          </p:cNvPr>
          <p:cNvSpPr txBox="1"/>
          <p:nvPr/>
        </p:nvSpPr>
        <p:spPr>
          <a:xfrm>
            <a:off x="8317694" y="1531317"/>
            <a:ext cx="24938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VIF Values After PCA</a:t>
            </a:r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CDC18E6-2034-4A2C-81C8-EE536B7D40D2}"/>
              </a:ext>
            </a:extLst>
          </p:cNvPr>
          <p:cNvSpPr/>
          <p:nvPr/>
        </p:nvSpPr>
        <p:spPr>
          <a:xfrm>
            <a:off x="4941938" y="3183605"/>
            <a:ext cx="2105890" cy="10061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C4EB4F-D6A0-E72D-74C1-19B947658DA6}"/>
              </a:ext>
            </a:extLst>
          </p:cNvPr>
          <p:cNvSpPr txBox="1"/>
          <p:nvPr/>
        </p:nvSpPr>
        <p:spPr>
          <a:xfrm>
            <a:off x="4940468" y="4192617"/>
            <a:ext cx="202459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Apply PCA on high VIF features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6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DE1E3-CB79-213A-3FB9-EF919586D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Cook's Distance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8E3820-C764-3182-54A9-6CD6A429D2E6}"/>
              </a:ext>
            </a:extLst>
          </p:cNvPr>
          <p:cNvSpPr txBox="1"/>
          <p:nvPr/>
        </p:nvSpPr>
        <p:spPr>
          <a:xfrm>
            <a:off x="999506" y="1839025"/>
            <a:ext cx="915719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Using the threshold: </a:t>
            </a:r>
            <a:r>
              <a:rPr lang="en-US">
                <a:ea typeface="Calibri"/>
                <a:cs typeface="Calibri"/>
              </a:rPr>
              <a:t>4/</a:t>
            </a:r>
            <a:r>
              <a:rPr lang="en-US">
                <a:ea typeface="+mn-lt"/>
                <a:cs typeface="+mn-lt"/>
              </a:rPr>
              <a:t>733</a:t>
            </a:r>
            <a:r>
              <a:rPr lang="en-US" dirty="0">
                <a:solidFill>
                  <a:srgbClr val="000000"/>
                </a:solidFill>
                <a:ea typeface="Calibri"/>
                <a:cs typeface="Calibri"/>
              </a:rPr>
              <a:t>,</a:t>
            </a:r>
            <a:r>
              <a:rPr lang="en-US" b="1">
                <a:solidFill>
                  <a:srgbClr val="000000"/>
                </a:solidFill>
                <a:ea typeface="Calibri"/>
                <a:cs typeface="Calibri"/>
              </a:rPr>
              <a:t> 62</a:t>
            </a:r>
            <a:r>
              <a:rPr lang="en-US" b="1" dirty="0">
                <a:solidFill>
                  <a:srgbClr val="000000"/>
                </a:solidFill>
                <a:ea typeface="Calibri"/>
                <a:cs typeface="Calibri"/>
              </a:rPr>
              <a:t> outliers </a:t>
            </a:r>
            <a:r>
              <a:rPr lang="en-US" dirty="0">
                <a:solidFill>
                  <a:srgbClr val="000000"/>
                </a:solidFill>
                <a:ea typeface="Calibri"/>
                <a:cs typeface="Calibri"/>
              </a:rPr>
              <a:t>discovered</a:t>
            </a:r>
          </a:p>
          <a:p>
            <a:endParaRPr lang="en-US" dirty="0">
              <a:solidFill>
                <a:srgbClr val="000000"/>
              </a:solidFill>
              <a:ea typeface="Calibri"/>
              <a:cs typeface="Calibri"/>
            </a:endParaRPr>
          </a:p>
        </p:txBody>
      </p:sp>
      <p:pic>
        <p:nvPicPr>
          <p:cNvPr id="7" name="Content Placeholder 6" descr="A graph of blue dots&#10;&#10;Description automatically generated">
            <a:extLst>
              <a:ext uri="{FF2B5EF4-FFF2-40B4-BE49-F238E27FC236}">
                <a16:creationId xmlns:a16="http://schemas.microsoft.com/office/drawing/2014/main" id="{38B28993-9C03-5876-F978-E38635D38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4043" y="2285999"/>
            <a:ext cx="7663914" cy="4572001"/>
          </a:xfrm>
        </p:spPr>
      </p:pic>
    </p:spTree>
    <p:extLst>
      <p:ext uri="{BB962C8B-B14F-4D97-AF65-F5344CB8AC3E}">
        <p14:creationId xmlns:p14="http://schemas.microsoft.com/office/powerpoint/2010/main" val="140954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E5DEA-ABDE-6FD9-4871-ECE7034BD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Model Training: Important Features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AC5CFE7-6BA5-9191-150B-28796A907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215" y="1910442"/>
            <a:ext cx="5080000" cy="45720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Calibri"/>
                <a:cs typeface="Calibri"/>
              </a:rPr>
              <a:t>Significant Features (p-value &lt; 0.05)</a:t>
            </a:r>
          </a:p>
          <a:p>
            <a:pPr lvl="1">
              <a:buFont typeface="Courier New"/>
              <a:buChar char="o"/>
            </a:pPr>
            <a:r>
              <a:rPr lang="en-US">
                <a:ea typeface="Calibri"/>
                <a:cs typeface="Calibri"/>
              </a:rPr>
              <a:t>Sex</a:t>
            </a:r>
          </a:p>
          <a:p>
            <a:pPr lvl="1">
              <a:buFont typeface="Courier New"/>
              <a:buChar char="o"/>
            </a:pPr>
            <a:r>
              <a:rPr lang="en-US" err="1">
                <a:ea typeface="Calibri"/>
                <a:cs typeface="Calibri"/>
              </a:rPr>
              <a:t>FastingBS</a:t>
            </a:r>
            <a:endParaRPr lang="en-US">
              <a:ea typeface="Calibri"/>
              <a:cs typeface="Calibri"/>
            </a:endParaRPr>
          </a:p>
          <a:p>
            <a:pPr lvl="1">
              <a:buFont typeface="Courier New"/>
              <a:buChar char="o"/>
            </a:pPr>
            <a:r>
              <a:rPr lang="en-US" err="1">
                <a:solidFill>
                  <a:srgbClr val="404040"/>
                </a:solidFill>
                <a:latin typeface="Calibri" panose="020F0502020204030204"/>
                <a:ea typeface="Calibri"/>
                <a:cs typeface="Calibri"/>
              </a:rPr>
              <a:t>ExerciseAngina</a:t>
            </a:r>
            <a:endParaRPr lang="en-US">
              <a:solidFill>
                <a:srgbClr val="404040"/>
              </a:solidFill>
              <a:latin typeface="Calibri" panose="020F0502020204030204"/>
              <a:ea typeface="Calibri"/>
              <a:cs typeface="Calibri"/>
            </a:endParaRPr>
          </a:p>
          <a:p>
            <a:pPr lvl="1">
              <a:buFont typeface="Courier New"/>
              <a:buChar char="o"/>
            </a:pPr>
            <a:r>
              <a:rPr lang="en-US" dirty="0" err="1">
                <a:solidFill>
                  <a:srgbClr val="404040"/>
                </a:solidFill>
                <a:latin typeface="Calibri" panose="020F0502020204030204"/>
                <a:ea typeface="Calibri"/>
                <a:cs typeface="Calibri"/>
              </a:rPr>
              <a:t>Oldpeak</a:t>
            </a:r>
            <a:endParaRPr lang="en-US">
              <a:solidFill>
                <a:srgbClr val="404040"/>
              </a:solidFill>
              <a:latin typeface="Calibri" panose="020F0502020204030204"/>
              <a:ea typeface="Calibri"/>
              <a:cs typeface="Calibri"/>
            </a:endParaRPr>
          </a:p>
          <a:p>
            <a:pPr lvl="1">
              <a:buFont typeface="Courier New"/>
              <a:buChar char="o"/>
            </a:pPr>
            <a:r>
              <a:rPr lang="en-US" dirty="0" err="1">
                <a:solidFill>
                  <a:srgbClr val="404040"/>
                </a:solidFill>
                <a:latin typeface="Calibri" panose="020F0502020204030204"/>
                <a:ea typeface="Calibri"/>
                <a:cs typeface="Calibri"/>
              </a:rPr>
              <a:t>ST_Slope</a:t>
            </a:r>
            <a:endParaRPr lang="en-US">
              <a:solidFill>
                <a:srgbClr val="404040"/>
              </a:solidFill>
              <a:latin typeface="Calibri" panose="020F0502020204030204"/>
              <a:ea typeface="Calibri"/>
              <a:cs typeface="Calibri"/>
            </a:endParaRPr>
          </a:p>
          <a:p>
            <a:pPr lvl="1">
              <a:buFont typeface="Courier New"/>
              <a:buChar char="o"/>
            </a:pPr>
            <a:r>
              <a:rPr lang="en-US" err="1">
                <a:solidFill>
                  <a:srgbClr val="404040"/>
                </a:solidFill>
                <a:latin typeface="Calibri" panose="020F0502020204030204"/>
                <a:ea typeface="Calibri"/>
                <a:cs typeface="Calibri"/>
              </a:rPr>
              <a:t>ChestPainType_ATA</a:t>
            </a:r>
            <a:endParaRPr lang="en-US">
              <a:solidFill>
                <a:srgbClr val="404040"/>
              </a:solidFill>
              <a:latin typeface="Calibri" panose="020F0502020204030204"/>
              <a:ea typeface="Calibri"/>
              <a:cs typeface="Calibri"/>
            </a:endParaRPr>
          </a:p>
          <a:p>
            <a:pPr lvl="1">
              <a:buFont typeface="Courier New"/>
              <a:buChar char="o"/>
            </a:pPr>
            <a:r>
              <a:rPr lang="en-US" err="1">
                <a:solidFill>
                  <a:srgbClr val="404040"/>
                </a:solidFill>
                <a:latin typeface="Calibri" panose="020F0502020204030204"/>
                <a:ea typeface="Calibri"/>
                <a:cs typeface="Calibri"/>
              </a:rPr>
              <a:t>ChestPainType_TA</a:t>
            </a:r>
            <a:endParaRPr lang="en-US">
              <a:solidFill>
                <a:srgbClr val="404040"/>
              </a:solidFill>
              <a:latin typeface="Calibri" panose="020F0502020204030204"/>
              <a:ea typeface="Calibri"/>
              <a:cs typeface="Calibri"/>
            </a:endParaRPr>
          </a:p>
          <a:p>
            <a:pPr lvl="1">
              <a:buFont typeface="Courier New"/>
              <a:buChar char="o"/>
            </a:pPr>
            <a:r>
              <a:rPr lang="en-US" dirty="0" err="1">
                <a:solidFill>
                  <a:srgbClr val="404040"/>
                </a:solidFill>
                <a:latin typeface="Calibri" panose="020F0502020204030204"/>
                <a:ea typeface="Calibri"/>
                <a:cs typeface="Calibri"/>
              </a:rPr>
              <a:t>MissingCholestorolNum</a:t>
            </a:r>
            <a:endParaRPr lang="en-US">
              <a:solidFill>
                <a:srgbClr val="404040"/>
              </a:solidFill>
              <a:latin typeface="Calibri" panose="020F0502020204030204"/>
              <a:ea typeface="Calibri"/>
              <a:cs typeface="Calibri"/>
            </a:endParaRPr>
          </a:p>
          <a:p>
            <a:pPr lvl="1">
              <a:buFont typeface="Courier New"/>
              <a:buChar char="o"/>
            </a:pPr>
            <a:r>
              <a:rPr lang="en-US" dirty="0">
                <a:solidFill>
                  <a:srgbClr val="404040"/>
                </a:solidFill>
                <a:latin typeface="Calibri" panose="020F0502020204030204"/>
                <a:ea typeface="Calibri"/>
                <a:cs typeface="Calibri"/>
              </a:rPr>
              <a:t>Constant</a:t>
            </a:r>
          </a:p>
        </p:txBody>
      </p:sp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78D503E-195E-26AD-850A-43949D823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389" y="2608490"/>
            <a:ext cx="7296151" cy="33918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158906-F82F-BBD6-5EB6-158B23BBC3FC}"/>
              </a:ext>
            </a:extLst>
          </p:cNvPr>
          <p:cNvSpPr txBox="1"/>
          <p:nvPr/>
        </p:nvSpPr>
        <p:spPr>
          <a:xfrm>
            <a:off x="6221349" y="6119915"/>
            <a:ext cx="50041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Coefficients</a:t>
            </a:r>
            <a:r>
              <a:rPr lang="en-US" dirty="0">
                <a:ea typeface="Calibri"/>
                <a:cs typeface="Calibri"/>
              </a:rPr>
              <a:t> Info of Model With All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78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2CD65-F5AE-3216-AF25-868B40106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Comparing Logistic Regression Models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D35AD6F-7735-2B24-FC23-E9BD48EB6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409901"/>
              </p:ext>
            </p:extLst>
          </p:nvPr>
        </p:nvGraphicFramePr>
        <p:xfrm>
          <a:off x="256721" y="3085646"/>
          <a:ext cx="5841944" cy="290327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07324">
                  <a:extLst>
                    <a:ext uri="{9D8B030D-6E8A-4147-A177-3AD203B41FA5}">
                      <a16:colId xmlns:a16="http://schemas.microsoft.com/office/drawing/2014/main" val="1128406352"/>
                    </a:ext>
                  </a:extLst>
                </a:gridCol>
                <a:gridCol w="1227115">
                  <a:extLst>
                    <a:ext uri="{9D8B030D-6E8A-4147-A177-3AD203B41FA5}">
                      <a16:colId xmlns:a16="http://schemas.microsoft.com/office/drawing/2014/main" val="1939424889"/>
                    </a:ext>
                  </a:extLst>
                </a:gridCol>
                <a:gridCol w="1197428">
                  <a:extLst>
                    <a:ext uri="{9D8B030D-6E8A-4147-A177-3AD203B41FA5}">
                      <a16:colId xmlns:a16="http://schemas.microsoft.com/office/drawing/2014/main" val="1384736631"/>
                    </a:ext>
                  </a:extLst>
                </a:gridCol>
                <a:gridCol w="1131404">
                  <a:extLst>
                    <a:ext uri="{9D8B030D-6E8A-4147-A177-3AD203B41FA5}">
                      <a16:colId xmlns:a16="http://schemas.microsoft.com/office/drawing/2014/main" val="1492423446"/>
                    </a:ext>
                  </a:extLst>
                </a:gridCol>
                <a:gridCol w="1078673">
                  <a:extLst>
                    <a:ext uri="{9D8B030D-6E8A-4147-A177-3AD203B41FA5}">
                      <a16:colId xmlns:a16="http://schemas.microsoft.com/office/drawing/2014/main" val="1513362649"/>
                    </a:ext>
                  </a:extLst>
                </a:gridCol>
              </a:tblGrid>
              <a:tr h="662957">
                <a:tc>
                  <a:txBody>
                    <a:bodyPr/>
                    <a:lstStyle/>
                    <a:p>
                      <a:r>
                        <a:rPr lang="en-US" dirty="0"/>
                        <a:t>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  <a:endParaRPr 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F-score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173321"/>
                  </a:ext>
                </a:extLst>
              </a:tr>
              <a:tr h="662957">
                <a:tc>
                  <a:txBody>
                    <a:bodyPr/>
                    <a:lstStyle/>
                    <a:p>
                      <a:r>
                        <a:rPr lang="en-US" dirty="0"/>
                        <a:t>Entire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/>
                        <a:t>0.8696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0.89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808285"/>
                  </a:ext>
                </a:extLst>
              </a:tr>
              <a:tr h="662957">
                <a:tc>
                  <a:txBody>
                    <a:bodyPr/>
                    <a:lstStyle/>
                    <a:p>
                      <a:r>
                        <a:rPr lang="en-US" dirty="0"/>
                        <a:t>Pruned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baseline="0" noProof="0">
                          <a:solidFill>
                            <a:srgbClr val="000000"/>
                          </a:solidFill>
                        </a:rPr>
                        <a:t>0.8696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0.90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0.89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921398"/>
                  </a:ext>
                </a:extLst>
              </a:tr>
              <a:tr h="662957">
                <a:tc>
                  <a:txBody>
                    <a:bodyPr/>
                    <a:lstStyle/>
                    <a:p>
                      <a:r>
                        <a:rPr lang="en-US" dirty="0"/>
                        <a:t>Pruned Outliers &amp;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/>
                        <a:t>0.8750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0.91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0.88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0.90  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568350"/>
                  </a:ext>
                </a:extLst>
              </a:tr>
            </a:tbl>
          </a:graphicData>
        </a:graphic>
      </p:graphicFrame>
      <p:pic>
        <p:nvPicPr>
          <p:cNvPr id="12" name="Content Placeholder 11" descr="A graph of a curve&#10;&#10;Description automatically generated">
            <a:extLst>
              <a:ext uri="{FF2B5EF4-FFF2-40B4-BE49-F238E27FC236}">
                <a16:creationId xmlns:a16="http://schemas.microsoft.com/office/drawing/2014/main" id="{137EA623-DBF8-A4EB-F296-D663D8FA2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8125" y="2095499"/>
            <a:ext cx="5775599" cy="457200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8C3F6D-5F05-919B-A948-5DB58BD80141}"/>
              </a:ext>
            </a:extLst>
          </p:cNvPr>
          <p:cNvSpPr txBox="1"/>
          <p:nvPr/>
        </p:nvSpPr>
        <p:spPr>
          <a:xfrm>
            <a:off x="130364" y="1928314"/>
            <a:ext cx="615698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All feature model and Pruned Features are not significantly different – Identical </a:t>
            </a:r>
            <a:r>
              <a:rPr lang="en-US">
                <a:ea typeface="+mn-lt"/>
                <a:cs typeface="+mn-lt"/>
              </a:rPr>
              <a:t>Performance</a:t>
            </a:r>
            <a:r>
              <a:rPr lang="en-US">
                <a:ea typeface="Calibri"/>
                <a:cs typeface="Calibri"/>
              </a:rPr>
              <a:t> &amp; VERY Similar Weights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Slight Improvement when pruning outliers</a:t>
            </a:r>
          </a:p>
        </p:txBody>
      </p:sp>
    </p:spTree>
    <p:extLst>
      <p:ext uri="{BB962C8B-B14F-4D97-AF65-F5344CB8AC3E}">
        <p14:creationId xmlns:p14="http://schemas.microsoft.com/office/powerpoint/2010/main" val="308081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C8AF0-999C-62C9-5B87-5284E8143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Content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D7A32-7669-C64F-EC69-66588507E0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1825624"/>
            <a:ext cx="4800600" cy="493315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2000" dirty="0"/>
              <a:t>Introduction </a:t>
            </a:r>
          </a:p>
          <a:p>
            <a:r>
              <a:rPr lang="en-US" sz="2000" dirty="0"/>
              <a:t>Data Summary</a:t>
            </a:r>
            <a:endParaRPr lang="en-US" sz="2000" dirty="0">
              <a:ea typeface="Calibri"/>
              <a:cs typeface="Calibri"/>
            </a:endParaRPr>
          </a:p>
          <a:p>
            <a:r>
              <a:rPr lang="en-US" sz="2000" dirty="0"/>
              <a:t>Data Cleaning</a:t>
            </a:r>
            <a:endParaRPr lang="en-US" sz="2000" dirty="0">
              <a:ea typeface="Calibri"/>
              <a:cs typeface="Calibri"/>
            </a:endParaRPr>
          </a:p>
          <a:p>
            <a:pPr lvl="1">
              <a:buFont typeface="Courier New" pitchFamily="34" charset="0"/>
              <a:buChar char="o"/>
            </a:pPr>
            <a:r>
              <a:rPr lang="en-US" dirty="0"/>
              <a:t>KNN Imputation</a:t>
            </a:r>
            <a:endParaRPr lang="en-US" dirty="0">
              <a:ea typeface="Calibri"/>
              <a:cs typeface="Calibri"/>
            </a:endParaRPr>
          </a:p>
          <a:p>
            <a:pPr lvl="1">
              <a:buFont typeface="Courier New" pitchFamily="34" charset="0"/>
              <a:buChar char="o"/>
            </a:pPr>
            <a:r>
              <a:rPr lang="en-US" dirty="0"/>
              <a:t>Managing Categorical Variables</a:t>
            </a:r>
            <a:endParaRPr lang="en-US" dirty="0">
              <a:ea typeface="Calibri"/>
              <a:cs typeface="Calibri"/>
            </a:endParaRPr>
          </a:p>
          <a:p>
            <a:r>
              <a:rPr lang="en-US" sz="2000" dirty="0">
                <a:ea typeface="Calibri"/>
                <a:cs typeface="Calibri"/>
              </a:rPr>
              <a:t>Data Statistics</a:t>
            </a:r>
          </a:p>
          <a:p>
            <a:r>
              <a:rPr lang="en-US" sz="2000" dirty="0">
                <a:ea typeface="Calibri"/>
                <a:cs typeface="Calibri"/>
              </a:rPr>
              <a:t>Data Visualization</a:t>
            </a:r>
          </a:p>
          <a:p>
            <a:r>
              <a:rPr lang="en-US" sz="2000" dirty="0">
                <a:ea typeface="Calibri"/>
                <a:cs typeface="Calibri"/>
              </a:rPr>
              <a:t>ANOVA Test On </a:t>
            </a:r>
            <a:r>
              <a:rPr lang="en-US" sz="2000" dirty="0">
                <a:ea typeface="+mn-lt"/>
                <a:cs typeface="+mn-lt"/>
              </a:rPr>
              <a:t>Cholesterol</a:t>
            </a:r>
          </a:p>
          <a:p>
            <a:r>
              <a:rPr lang="en-US" sz="2000" dirty="0"/>
              <a:t>Hypothesis Testing Using Pairwise Proportion Test</a:t>
            </a:r>
            <a:endParaRPr lang="en-US" sz="2000" dirty="0">
              <a:ea typeface="Calibri"/>
              <a:cs typeface="Calibri"/>
            </a:endParaRPr>
          </a:p>
          <a:p>
            <a:r>
              <a:rPr lang="en-US" sz="2000" dirty="0"/>
              <a:t>Model Creation</a:t>
            </a:r>
            <a:endParaRPr lang="en-US" sz="2000" dirty="0">
              <a:ea typeface="Calibri"/>
              <a:cs typeface="Calibri"/>
            </a:endParaRPr>
          </a:p>
          <a:p>
            <a:pPr lvl="1">
              <a:buFont typeface="Courier New" pitchFamily="34" charset="0"/>
              <a:buChar char="o"/>
            </a:pPr>
            <a:r>
              <a:rPr lang="en-US" dirty="0"/>
              <a:t>Logistic Regression </a:t>
            </a:r>
            <a:endParaRPr lang="en-US" dirty="0">
              <a:ea typeface="Calibri"/>
              <a:cs typeface="Calibri"/>
            </a:endParaRPr>
          </a:p>
          <a:p>
            <a:endParaRPr lang="en-US" sz="2000" dirty="0">
              <a:ea typeface="Calibri"/>
              <a:cs typeface="Calibri"/>
            </a:endParaRPr>
          </a:p>
        </p:txBody>
      </p:sp>
      <p:pic>
        <p:nvPicPr>
          <p:cNvPr id="2054" name="Picture 6" descr="Flat vector illustration. A cardiologist holding a large magnifying glass  and studying the health of the heart 35060354 Vector Art at Vecteezy">
            <a:extLst>
              <a:ext uri="{FF2B5EF4-FFF2-40B4-BE49-F238E27FC236}">
                <a16:creationId xmlns:a16="http://schemas.microsoft.com/office/drawing/2014/main" id="{0E385E90-858B-699F-BF12-4B106A7FE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4700"/>
          <a:stretch/>
        </p:blipFill>
        <p:spPr bwMode="auto">
          <a:xfrm>
            <a:off x="6324600" y="1825624"/>
            <a:ext cx="4800600" cy="45751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95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912CC-97C5-F911-1C2C-97DCEB315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</p:spPr>
        <p:txBody>
          <a:bodyPr anchor="ctr">
            <a:normAutofit/>
          </a:bodyPr>
          <a:lstStyle/>
          <a:p>
            <a:r>
              <a:rPr lang="en-US"/>
              <a:t>Conclusion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E5B96A-5094-22B4-26AB-CBD33D840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25624"/>
            <a:ext cx="4800600" cy="493315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>
              <a:ea typeface="Calibri"/>
              <a:cs typeface="Calibri"/>
            </a:endParaRPr>
          </a:p>
          <a:p>
            <a:endParaRPr lang="en-US" sz="2000"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45F4FA-DC1A-582E-B3F6-FB381888B0D6}"/>
              </a:ext>
            </a:extLst>
          </p:cNvPr>
          <p:cNvSpPr txBox="1"/>
          <p:nvPr/>
        </p:nvSpPr>
        <p:spPr>
          <a:xfrm>
            <a:off x="1454944" y="1828799"/>
            <a:ext cx="8827293" cy="4019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9F8500-7D1B-87E6-FB65-439AC74B40D1}"/>
              </a:ext>
            </a:extLst>
          </p:cNvPr>
          <p:cNvSpPr txBox="1"/>
          <p:nvPr/>
        </p:nvSpPr>
        <p:spPr>
          <a:xfrm>
            <a:off x="1064418" y="2095499"/>
            <a:ext cx="10060781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ea typeface="Calibri"/>
                <a:cs typeface="Calibri"/>
              </a:rPr>
              <a:t>Gave a </a:t>
            </a:r>
            <a:r>
              <a:rPr lang="en-US" sz="2400" b="1" dirty="0">
                <a:ea typeface="Calibri"/>
                <a:cs typeface="Calibri"/>
              </a:rPr>
              <a:t>brief overview </a:t>
            </a:r>
            <a:r>
              <a:rPr lang="en-US" sz="2400" dirty="0">
                <a:ea typeface="Calibri"/>
                <a:cs typeface="Calibri"/>
              </a:rPr>
              <a:t>of heart dataset attributes and statistics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457200" indent="-457200">
              <a:buAutoNum type="arabicPeriod"/>
            </a:pPr>
            <a:r>
              <a:rPr lang="en-US" sz="2400" dirty="0">
                <a:ea typeface="Calibri"/>
                <a:cs typeface="Calibri"/>
              </a:rPr>
              <a:t>Explained </a:t>
            </a:r>
            <a:r>
              <a:rPr lang="en-US" sz="2400" b="1" dirty="0">
                <a:ea typeface="Calibri"/>
                <a:cs typeface="Calibri"/>
              </a:rPr>
              <a:t>Cleaning</a:t>
            </a:r>
          </a:p>
          <a:p>
            <a:pPr marL="457200" indent="-457200">
              <a:buAutoNum type="arabicPeriod"/>
            </a:pPr>
            <a:r>
              <a:rPr lang="en-US" sz="2400" dirty="0">
                <a:ea typeface="Calibri"/>
                <a:cs typeface="Calibri"/>
              </a:rPr>
              <a:t>Show </a:t>
            </a:r>
            <a:r>
              <a:rPr lang="en-US" sz="2400" b="1" dirty="0">
                <a:ea typeface="Calibri"/>
                <a:cs typeface="Calibri"/>
              </a:rPr>
              <a:t>visualization </a:t>
            </a:r>
            <a:r>
              <a:rPr lang="en-US" sz="2400" dirty="0">
                <a:ea typeface="Calibri"/>
                <a:cs typeface="Calibri"/>
              </a:rPr>
              <a:t>of some notable variables</a:t>
            </a:r>
          </a:p>
          <a:p>
            <a:pPr marL="457200" indent="-457200">
              <a:buAutoNum type="arabicPeriod"/>
            </a:pPr>
            <a:r>
              <a:rPr lang="en-US" sz="2400" dirty="0">
                <a:ea typeface="Calibri"/>
                <a:cs typeface="Calibri"/>
              </a:rPr>
              <a:t>Conducted </a:t>
            </a:r>
            <a:r>
              <a:rPr lang="en-US" sz="2400" b="1" dirty="0">
                <a:ea typeface="Calibri"/>
                <a:cs typeface="Calibri"/>
              </a:rPr>
              <a:t>ANOVA test</a:t>
            </a:r>
            <a:r>
              <a:rPr lang="en-US" sz="2400" dirty="0">
                <a:ea typeface="Calibri"/>
                <a:cs typeface="Calibri"/>
              </a:rPr>
              <a:t> comparing the average Cholesterol between groups of different chest pain</a:t>
            </a:r>
          </a:p>
          <a:p>
            <a:pPr marL="457200" indent="-457200">
              <a:buAutoNum type="arabicPeriod"/>
            </a:pPr>
            <a:r>
              <a:rPr lang="en-US" sz="2400" dirty="0">
                <a:ea typeface="Calibri"/>
                <a:cs typeface="Calibri"/>
              </a:rPr>
              <a:t>Conducted </a:t>
            </a:r>
            <a:r>
              <a:rPr lang="en-US" sz="2400" b="1" dirty="0">
                <a:ea typeface="Calibri"/>
                <a:cs typeface="Calibri"/>
              </a:rPr>
              <a:t>Two Independent Sample Proportion Test</a:t>
            </a:r>
            <a:r>
              <a:rPr lang="en-US" sz="2400" dirty="0">
                <a:ea typeface="Calibri"/>
                <a:cs typeface="Calibri"/>
              </a:rPr>
              <a:t> Comparing Binary Variables to Class Label</a:t>
            </a:r>
          </a:p>
          <a:p>
            <a:pPr marL="457200" indent="-457200">
              <a:buAutoNum type="arabicPeriod"/>
            </a:pPr>
            <a:r>
              <a:rPr lang="en-US" sz="2400" b="1" dirty="0">
                <a:ea typeface="Calibri" panose="020F0502020204030204"/>
                <a:cs typeface="Calibri" panose="020F0502020204030204"/>
              </a:rPr>
              <a:t>Trained and Displayed Results</a:t>
            </a:r>
            <a:r>
              <a:rPr lang="en-US" sz="2400" dirty="0">
                <a:ea typeface="Calibri" panose="020F0502020204030204"/>
                <a:cs typeface="Calibri" panose="020F0502020204030204"/>
              </a:rPr>
              <a:t> of Logistic Regression On Dataset </a:t>
            </a:r>
          </a:p>
          <a:p>
            <a:pPr marL="457200" indent="-457200">
              <a:buAutoNum type="arabicPeriod"/>
            </a:pPr>
            <a:r>
              <a:rPr lang="en-US" sz="2400" dirty="0">
                <a:ea typeface="Calibri" panose="020F0502020204030204"/>
                <a:cs typeface="Calibri" panose="020F0502020204030204"/>
              </a:rPr>
              <a:t>Slight Model Improvement When Removing Outliers</a:t>
            </a:r>
          </a:p>
          <a:p>
            <a:pPr marL="285750" indent="-285750">
              <a:buAutoNum type="arabicPeriod"/>
            </a:pPr>
            <a:endParaRPr lang="en-US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474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912CC-97C5-F911-1C2C-97DCEB315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</p:spPr>
        <p:txBody>
          <a:bodyPr anchor="ctr">
            <a:normAutofit/>
          </a:bodyPr>
          <a:lstStyle/>
          <a:p>
            <a:r>
              <a:rPr lang="en-US"/>
              <a:t>End</a:t>
            </a:r>
            <a:endParaRPr lang="en-US" dirty="0"/>
          </a:p>
        </p:txBody>
      </p:sp>
      <p:pic>
        <p:nvPicPr>
          <p:cNvPr id="4098" name="Picture 2" descr="Cardiovascular Disease Care - Haym Salomon Home Brooklyn, NY">
            <a:extLst>
              <a:ext uri="{FF2B5EF4-FFF2-40B4-BE49-F238E27FC236}">
                <a16:creationId xmlns:a16="http://schemas.microsoft.com/office/drawing/2014/main" id="{DF90809E-5072-D90D-422B-063CB7F81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94"/>
          <a:stretch/>
        </p:blipFill>
        <p:spPr bwMode="auto">
          <a:xfrm>
            <a:off x="1524000" y="1828799"/>
            <a:ext cx="9144000" cy="457200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7413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A0B42-3960-274E-9670-56CEC6E9D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</p:spPr>
        <p:txBody>
          <a:bodyPr anchor="ctr">
            <a:normAutofit/>
          </a:bodyPr>
          <a:lstStyle/>
          <a:p>
            <a:r>
              <a:rPr lang="en-US"/>
              <a:t>Introduction </a:t>
            </a:r>
          </a:p>
        </p:txBody>
      </p:sp>
      <p:pic>
        <p:nvPicPr>
          <p:cNvPr id="1026" name="Picture 2" descr="Heart Disease is Often Preventable | NC State Health Plan">
            <a:extLst>
              <a:ext uri="{FF2B5EF4-FFF2-40B4-BE49-F238E27FC236}">
                <a16:creationId xmlns:a16="http://schemas.microsoft.com/office/drawing/2014/main" id="{BB41F7B4-B5E6-46DC-7268-4B2C2935A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14" b="89993" l="10000" r="90000">
                        <a14:foregroundMark x1="31912" y1="5514" x2="32304" y2="92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88728" y="2412705"/>
            <a:ext cx="4800600" cy="34564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C2967-EA55-5E8A-FA0C-D4C13A42B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59873" y="1853333"/>
            <a:ext cx="4800600" cy="4575175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1700" b="1" dirty="0"/>
              <a:t>Dataset Overview</a:t>
            </a:r>
            <a:endParaRPr lang="en-US" sz="17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/>
              <a:t>11 clinical features, binary label: “Heart Disease”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/>
              <a:t>918 instances (no duplicates)</a:t>
            </a:r>
          </a:p>
          <a:p>
            <a:r>
              <a:rPr lang="en-US" sz="1700" b="1" dirty="0"/>
              <a:t>Purpose</a:t>
            </a:r>
            <a:endParaRPr lang="en-US" sz="17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/>
              <a:t>Predict “Heart Disease” using 11 features</a:t>
            </a:r>
          </a:p>
          <a:p>
            <a:r>
              <a:rPr lang="en-US" sz="1700" b="1" dirty="0"/>
              <a:t>Relevance</a:t>
            </a:r>
            <a:endParaRPr lang="en-US" sz="17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/>
              <a:t>Cardiovascular disease is the #1 cause of death globally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/>
              <a:t>Early detection can save lives</a:t>
            </a:r>
          </a:p>
          <a:p>
            <a:r>
              <a:rPr lang="en-US" sz="1700" b="1" dirty="0"/>
              <a:t>Source</a:t>
            </a:r>
          </a:p>
          <a:p>
            <a:pPr lvl="1"/>
            <a:r>
              <a:rPr lang="en-US" sz="1600" b="0" i="0" dirty="0">
                <a:solidFill>
                  <a:srgbClr val="3C4043"/>
                </a:solidFill>
                <a:effectLst/>
                <a:latin typeface="+mj-lt"/>
              </a:rPr>
              <a:t>fedesoriano. (September 2021). Heart Failure Prediction Dataset. Retrieved [Date Retrieved] from </a:t>
            </a:r>
            <a:r>
              <a:rPr lang="en-US" sz="1600" b="0" i="0" u="none" strike="noStrike" dirty="0">
                <a:solidFill>
                  <a:srgbClr val="202124"/>
                </a:solidFill>
                <a:effectLst/>
                <a:latin typeface="+mj-lt"/>
                <a:hlinkClick r:id="rId5"/>
              </a:rPr>
              <a:t>https://www.kaggle.com/fedesoriano/heart-failure-prediction</a:t>
            </a:r>
            <a:r>
              <a:rPr lang="en-US" sz="1600" b="0" i="0" dirty="0">
                <a:solidFill>
                  <a:srgbClr val="3C4043"/>
                </a:solidFill>
                <a:effectLst/>
                <a:latin typeface="+mj-lt"/>
              </a:rPr>
              <a:t>.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2116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463DB-87EF-95A9-3AC1-5BA449517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</a:rPr>
              <a:t>Data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ABC3C-45A3-7416-3F43-C04AF6E01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924" y="1713780"/>
            <a:ext cx="3925018" cy="4456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b="1">
                <a:latin typeface="Calibri"/>
                <a:ea typeface="Calibri"/>
                <a:cs typeface="Calibri"/>
              </a:rPr>
              <a:t>Categorical Variables</a:t>
            </a:r>
          </a:p>
          <a:p>
            <a:pPr marL="342900" indent="-342900" algn="ctr"/>
            <a:endParaRPr lang="en-US">
              <a:latin typeface="Calibri"/>
              <a:ea typeface="Calibri"/>
              <a:cs typeface="Calibri"/>
            </a:endParaRPr>
          </a:p>
          <a:p>
            <a:pPr algn="ctr"/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9BBF10-3CCC-2319-7630-8B9BACA8B61F}"/>
              </a:ext>
            </a:extLst>
          </p:cNvPr>
          <p:cNvSpPr txBox="1">
            <a:spLocks/>
          </p:cNvSpPr>
          <p:nvPr/>
        </p:nvSpPr>
        <p:spPr>
          <a:xfrm>
            <a:off x="6104626" y="1708028"/>
            <a:ext cx="4643886" cy="5750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68680" indent="-18256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5156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173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830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Calibri"/>
                <a:ea typeface="Calibri"/>
                <a:cs typeface="Calibri"/>
              </a:rPr>
              <a:t>"Continuous" Variables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96321C9-B1F7-CF10-A9B7-64179FDF0B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93951"/>
              </p:ext>
            </p:extLst>
          </p:nvPr>
        </p:nvGraphicFramePr>
        <p:xfrm>
          <a:off x="473303" y="2447660"/>
          <a:ext cx="4621839" cy="315482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77292">
                  <a:extLst>
                    <a:ext uri="{9D8B030D-6E8A-4147-A177-3AD203B41FA5}">
                      <a16:colId xmlns:a16="http://schemas.microsoft.com/office/drawing/2014/main" val="1174665706"/>
                    </a:ext>
                  </a:extLst>
                </a:gridCol>
                <a:gridCol w="2944547">
                  <a:extLst>
                    <a:ext uri="{9D8B030D-6E8A-4147-A177-3AD203B41FA5}">
                      <a16:colId xmlns:a16="http://schemas.microsoft.com/office/drawing/2014/main" val="1717744814"/>
                    </a:ext>
                  </a:extLst>
                </a:gridCol>
              </a:tblGrid>
              <a:tr h="410127">
                <a:tc>
                  <a:txBody>
                    <a:bodyPr/>
                    <a:lstStyle/>
                    <a:p>
                      <a:r>
                        <a:rPr lang="en-US">
                          <a:latin typeface="Calibri"/>
                        </a:rPr>
                        <a:t>Variable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/>
                        </a:rPr>
                        <a:t>Type of Variable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800622"/>
                  </a:ext>
                </a:extLst>
              </a:tr>
              <a:tr h="410127">
                <a:tc>
                  <a:txBody>
                    <a:bodyPr/>
                    <a:lstStyle/>
                    <a:p>
                      <a:r>
                        <a:rPr lang="en-US">
                          <a:latin typeface="Calibri"/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/>
                        </a:rPr>
                        <a:t>Binary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067629"/>
                  </a:ext>
                </a:extLst>
              </a:tr>
              <a:tr h="410127">
                <a:tc>
                  <a:txBody>
                    <a:bodyPr/>
                    <a:lstStyle/>
                    <a:p>
                      <a:r>
                        <a:rPr lang="en-US">
                          <a:latin typeface="Calibri"/>
                        </a:rPr>
                        <a:t>FastingBS</a:t>
                      </a:r>
                      <a:endParaRPr lang="en-US" err="1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/>
                        </a:rPr>
                        <a:t>Binary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104734"/>
                  </a:ext>
                </a:extLst>
              </a:tr>
              <a:tr h="694060">
                <a:tc>
                  <a:txBody>
                    <a:bodyPr/>
                    <a:lstStyle/>
                    <a:p>
                      <a:r>
                        <a:rPr lang="en-US">
                          <a:latin typeface="Calibri"/>
                        </a:rPr>
                        <a:t>RestingECG</a:t>
                      </a:r>
                      <a:endParaRPr lang="en-US" err="1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/>
                        </a:rPr>
                        <a:t>Nominal, (3 Unique values), NOT Mutually Exclusive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413401"/>
                  </a:ext>
                </a:extLst>
              </a:tr>
              <a:tr h="410127">
                <a:tc>
                  <a:txBody>
                    <a:bodyPr/>
                    <a:lstStyle/>
                    <a:p>
                      <a:r>
                        <a:rPr lang="en-US">
                          <a:latin typeface="Calibri"/>
                        </a:rPr>
                        <a:t>ExerciseAngina</a:t>
                      </a:r>
                      <a:endParaRPr lang="en-US" err="1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/>
                        </a:rPr>
                        <a:t>Binary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913695"/>
                  </a:ext>
                </a:extLst>
              </a:tr>
              <a:tr h="410127">
                <a:tc>
                  <a:txBody>
                    <a:bodyPr/>
                    <a:lstStyle/>
                    <a:p>
                      <a:r>
                        <a:rPr lang="en-US">
                          <a:latin typeface="Calibri"/>
                        </a:rPr>
                        <a:t>ST_Slope</a:t>
                      </a:r>
                      <a:endParaRPr lang="en-US" err="1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/>
                        </a:rPr>
                        <a:t>Ordinal, (3 Unique Values)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687705"/>
                  </a:ext>
                </a:extLst>
              </a:tr>
              <a:tr h="41012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Calibri"/>
                        </a:rPr>
                        <a:t>ChestPainType</a:t>
                      </a:r>
                      <a:endParaRPr lang="en-US" err="1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Calibri"/>
                        </a:rPr>
                        <a:t>Nominal, (4 Unique Values)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98458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A27D10A-C5A8-0292-751F-D5003EB3F1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134259"/>
              </p:ext>
            </p:extLst>
          </p:nvPr>
        </p:nvGraphicFramePr>
        <p:xfrm>
          <a:off x="5679057" y="2444150"/>
          <a:ext cx="6104245" cy="225300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901461">
                  <a:extLst>
                    <a:ext uri="{9D8B030D-6E8A-4147-A177-3AD203B41FA5}">
                      <a16:colId xmlns:a16="http://schemas.microsoft.com/office/drawing/2014/main" val="1174665706"/>
                    </a:ext>
                  </a:extLst>
                </a:gridCol>
                <a:gridCol w="3202784">
                  <a:extLst>
                    <a:ext uri="{9D8B030D-6E8A-4147-A177-3AD203B41FA5}">
                      <a16:colId xmlns:a16="http://schemas.microsoft.com/office/drawing/2014/main" val="1717744814"/>
                    </a:ext>
                  </a:extLst>
                </a:gridCol>
              </a:tblGrid>
              <a:tr h="375501">
                <a:tc>
                  <a:txBody>
                    <a:bodyPr/>
                    <a:lstStyle/>
                    <a:p>
                      <a:r>
                        <a:rPr lang="en-US">
                          <a:latin typeface="Calibri"/>
                        </a:rPr>
                        <a:t>Variable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/>
                        </a:rPr>
                        <a:t>Type of Variable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800622"/>
                  </a:ext>
                </a:extLst>
              </a:tr>
              <a:tr h="375501">
                <a:tc>
                  <a:txBody>
                    <a:bodyPr/>
                    <a:lstStyle/>
                    <a:p>
                      <a:r>
                        <a:rPr lang="en-US">
                          <a:latin typeface="Calibri"/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/>
                        </a:rPr>
                        <a:t>Integer (50 Unique)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067629"/>
                  </a:ext>
                </a:extLst>
              </a:tr>
              <a:tr h="375501">
                <a:tc>
                  <a:txBody>
                    <a:bodyPr/>
                    <a:lstStyle/>
                    <a:p>
                      <a:r>
                        <a:rPr lang="en-US">
                          <a:latin typeface="Calibri"/>
                        </a:rPr>
                        <a:t>RestingBP (Blood Pressure)</a:t>
                      </a:r>
                      <a:endParaRPr lang="en-US" err="1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Integer (67 Unique)</a:t>
                      </a:r>
                      <a:endParaRPr lang="en-US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104734"/>
                  </a:ext>
                </a:extLst>
              </a:tr>
              <a:tr h="375501">
                <a:tc>
                  <a:txBody>
                    <a:bodyPr/>
                    <a:lstStyle/>
                    <a:p>
                      <a:r>
                        <a:rPr lang="en-US">
                          <a:latin typeface="Calibri"/>
                        </a:rPr>
                        <a:t>Cholesterol</a:t>
                      </a:r>
                      <a:endParaRPr lang="en-US" err="1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Integer (222 Unique)</a:t>
                      </a:r>
                      <a:endParaRPr lang="en-US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413401"/>
                  </a:ext>
                </a:extLst>
              </a:tr>
              <a:tr h="375501">
                <a:tc>
                  <a:txBody>
                    <a:bodyPr/>
                    <a:lstStyle/>
                    <a:p>
                      <a:r>
                        <a:rPr lang="en-US">
                          <a:latin typeface="Calibri"/>
                        </a:rPr>
                        <a:t>MaxHR (Heart Rate)</a:t>
                      </a:r>
                      <a:endParaRPr lang="en-US" err="1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Integer (119 Unique)</a:t>
                      </a:r>
                      <a:endParaRPr lang="en-US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913695"/>
                  </a:ext>
                </a:extLst>
              </a:tr>
              <a:tr h="375501">
                <a:tc>
                  <a:txBody>
                    <a:bodyPr/>
                    <a:lstStyle/>
                    <a:p>
                      <a:r>
                        <a:rPr lang="en-US">
                          <a:latin typeface="Calibri"/>
                        </a:rPr>
                        <a:t>Oldpeak</a:t>
                      </a:r>
                      <a:endParaRPr lang="en-US" err="1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libri"/>
                        </a:rPr>
                        <a:t>Continuous (53 Unique)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687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295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300AF-5696-1967-7EB2-A8060E412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Summary: </a:t>
            </a:r>
            <a:r>
              <a:rPr lang="en-US"/>
              <a:t>Electrocardiogram (ECG) Variables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D8791-290F-1FFB-37E8-025F8B291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08" y="1543183"/>
            <a:ext cx="6637112" cy="18737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latin typeface="Calibri"/>
                <a:ea typeface="Calibri"/>
                <a:cs typeface="Calibri"/>
              </a:rPr>
              <a:t>RestingECG</a:t>
            </a:r>
            <a:r>
              <a:rPr lang="en-US">
                <a:latin typeface="Calibri"/>
                <a:ea typeface="Calibri"/>
                <a:cs typeface="Calibri"/>
              </a:rPr>
              <a:t>: </a:t>
            </a:r>
          </a:p>
          <a:p>
            <a:pPr lvl="1">
              <a:buFont typeface="Courier New" pitchFamily="34" charset="0"/>
              <a:buChar char="o"/>
            </a:pPr>
            <a:r>
              <a:rPr lang="en-US" sz="2000">
                <a:latin typeface="Calibri"/>
                <a:ea typeface="Calibri"/>
                <a:cs typeface="Calibri"/>
              </a:rPr>
              <a:t>Normal – Normal ECG Wave</a:t>
            </a:r>
          </a:p>
          <a:p>
            <a:pPr lvl="1">
              <a:buFont typeface="Courier New" pitchFamily="34" charset="0"/>
              <a:buChar char="o"/>
            </a:pPr>
            <a:r>
              <a:rPr lang="en-US" sz="2000">
                <a:latin typeface="Calibri"/>
                <a:ea typeface="Calibri"/>
                <a:cs typeface="Calibri"/>
              </a:rPr>
              <a:t>ST – Having ST-T Wave abnormality (may allude to LVH)</a:t>
            </a:r>
          </a:p>
          <a:p>
            <a:pPr lvl="1">
              <a:buFont typeface="Courier New" pitchFamily="34" charset="0"/>
              <a:buChar char="o"/>
            </a:pPr>
            <a:r>
              <a:rPr lang="en-US" sz="2000">
                <a:latin typeface="Calibri"/>
                <a:ea typeface="Calibri"/>
                <a:cs typeface="Calibri"/>
              </a:rPr>
              <a:t>LVH – Showing Left Ventricular Hypertrophy (problem with the heart)</a:t>
            </a:r>
          </a:p>
          <a:p>
            <a:pPr lvl="1">
              <a:buFont typeface="Courier New" pitchFamily="34" charset="0"/>
              <a:buChar char="o"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  <p:pic>
        <p:nvPicPr>
          <p:cNvPr id="4" name="Picture 3" descr="Electrocardiogram (ECG or EKG) - Mayo Clinic">
            <a:extLst>
              <a:ext uri="{FF2B5EF4-FFF2-40B4-BE49-F238E27FC236}">
                <a16:creationId xmlns:a16="http://schemas.microsoft.com/office/drawing/2014/main" id="{50978419-33A2-3FDA-1AA3-725D905AE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824" y="3516856"/>
            <a:ext cx="2384432" cy="270117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ECG basics: waves, segments and intervals LITFL ECG library">
            <a:extLst>
              <a:ext uri="{FF2B5EF4-FFF2-40B4-BE49-F238E27FC236}">
                <a16:creationId xmlns:a16="http://schemas.microsoft.com/office/drawing/2014/main" id="{6FD80D4B-8CF6-E947-9E11-26A1C5F16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105" y="3528097"/>
            <a:ext cx="4544351" cy="269997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909EA8-EC77-7B98-C8EB-CBEB992570A2}"/>
              </a:ext>
            </a:extLst>
          </p:cNvPr>
          <p:cNvSpPr txBox="1"/>
          <p:nvPr/>
        </p:nvSpPr>
        <p:spPr>
          <a:xfrm>
            <a:off x="1991325" y="6402664"/>
            <a:ext cx="29952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Illustration of ECG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B67F8B-434A-11BF-3679-30779DBDE479}"/>
              </a:ext>
            </a:extLst>
          </p:cNvPr>
          <p:cNvSpPr txBox="1"/>
          <p:nvPr/>
        </p:nvSpPr>
        <p:spPr>
          <a:xfrm>
            <a:off x="7914673" y="6416519"/>
            <a:ext cx="29952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Illustration of ECG Reading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675A5-2C08-6EA9-F529-0207AFD341A9}"/>
              </a:ext>
            </a:extLst>
          </p:cNvPr>
          <p:cNvSpPr txBox="1"/>
          <p:nvPr/>
        </p:nvSpPr>
        <p:spPr>
          <a:xfrm>
            <a:off x="7498506" y="1543182"/>
            <a:ext cx="454855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err="1">
                <a:solidFill>
                  <a:srgbClr val="404040"/>
                </a:solidFill>
                <a:latin typeface="Calibri"/>
                <a:cs typeface="Arial"/>
              </a:rPr>
              <a:t>ST_Slope</a:t>
            </a:r>
            <a:r>
              <a:rPr lang="en-US" sz="2400">
                <a:solidFill>
                  <a:srgbClr val="404040"/>
                </a:solidFill>
                <a:latin typeface="Calibri"/>
                <a:cs typeface="Arial"/>
              </a:rPr>
              <a:t>: </a:t>
            </a:r>
            <a:r>
              <a:rPr lang="en-US" sz="2400">
                <a:latin typeface="Calibri"/>
                <a:cs typeface="Arial"/>
              </a:rPr>
              <a:t>​</a:t>
            </a:r>
            <a:endParaRPr lang="en-US" sz="2000">
              <a:solidFill>
                <a:srgbClr val="404040"/>
              </a:solidFill>
              <a:latin typeface="Calibri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rgbClr val="404040"/>
                </a:solidFill>
                <a:latin typeface="Calibri"/>
                <a:cs typeface="Arial"/>
              </a:rPr>
              <a:t>Upsloping, Flat, Down</a:t>
            </a:r>
            <a:endParaRPr lang="en-US" sz="2000">
              <a:solidFill>
                <a:srgbClr val="404040"/>
              </a:solidFill>
              <a:latin typeface="Calibri"/>
              <a:ea typeface="Calibri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4F955D-EAA2-EF76-1022-10A673AC6E5C}"/>
              </a:ext>
            </a:extLst>
          </p:cNvPr>
          <p:cNvSpPr txBox="1"/>
          <p:nvPr/>
        </p:nvSpPr>
        <p:spPr>
          <a:xfrm>
            <a:off x="7498506" y="2319036"/>
            <a:ext cx="4645534" cy="11049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err="1">
                <a:solidFill>
                  <a:srgbClr val="404040"/>
                </a:solidFill>
                <a:latin typeface="Calibri"/>
                <a:cs typeface="Arial"/>
              </a:rPr>
              <a:t>Oldpeak</a:t>
            </a:r>
            <a:r>
              <a:rPr lang="en-US" sz="2400" b="1">
                <a:solidFill>
                  <a:srgbClr val="404040"/>
                </a:solidFill>
                <a:latin typeface="Calibri"/>
                <a:cs typeface="Arial"/>
              </a:rPr>
              <a:t>: </a:t>
            </a:r>
            <a:r>
              <a:rPr lang="en-US" sz="2400">
                <a:latin typeface="Calibri"/>
                <a:cs typeface="Arial"/>
              </a:rPr>
              <a:t>​</a:t>
            </a:r>
            <a:endParaRPr lang="en-US" sz="2000">
              <a:solidFill>
                <a:srgbClr val="404040"/>
              </a:solidFill>
              <a:latin typeface="Calibri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rgbClr val="404040"/>
                </a:solidFill>
                <a:latin typeface="Calibri"/>
                <a:ea typeface="Calibri"/>
                <a:cs typeface="Arial"/>
              </a:rPr>
              <a:t>Compare peak between exercising and rest</a:t>
            </a:r>
          </a:p>
        </p:txBody>
      </p:sp>
    </p:spTree>
    <p:extLst>
      <p:ext uri="{BB962C8B-B14F-4D97-AF65-F5344CB8AC3E}">
        <p14:creationId xmlns:p14="http://schemas.microsoft.com/office/powerpoint/2010/main" val="388029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C5755-7A27-8FC0-B760-8AE62AFF6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Data Cleaning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A0823-B92B-200A-A35C-4C8625472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520" y="1846885"/>
            <a:ext cx="9098184" cy="45720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>
                <a:ea typeface="Calibri"/>
                <a:cs typeface="Calibri"/>
              </a:rPr>
              <a:t>Missing values for </a:t>
            </a:r>
            <a:r>
              <a:rPr lang="en-US" sz="2800">
                <a:ea typeface="+mn-lt"/>
                <a:cs typeface="+mn-lt"/>
              </a:rPr>
              <a:t>Cholesterol</a:t>
            </a:r>
            <a:endParaRPr lang="en-US" sz="2800">
              <a:ea typeface="Calibri"/>
              <a:cs typeface="Calibri"/>
            </a:endParaRPr>
          </a:p>
          <a:p>
            <a:pPr lvl="1">
              <a:buFont typeface="Courier New" pitchFamily="34" charset="0"/>
              <a:buChar char="o"/>
            </a:pPr>
            <a:r>
              <a:rPr lang="en-US" sz="2400">
                <a:ea typeface="Calibri"/>
                <a:cs typeface="Calibri"/>
              </a:rPr>
              <a:t>KNN Imputation</a:t>
            </a:r>
          </a:p>
          <a:p>
            <a:pPr lvl="1">
              <a:buFont typeface="Courier New" pitchFamily="34" charset="0"/>
              <a:buChar char="o"/>
            </a:pPr>
            <a:r>
              <a:rPr lang="en-US" sz="2400">
                <a:ea typeface="Calibri"/>
                <a:cs typeface="Calibri"/>
              </a:rPr>
              <a:t>Creation of "Missing Cholesterol" Attribute</a:t>
            </a:r>
          </a:p>
          <a:p>
            <a:r>
              <a:rPr lang="en-US" sz="2800" err="1">
                <a:ea typeface="Calibri"/>
                <a:cs typeface="Calibri"/>
              </a:rPr>
              <a:t>Multicategorical</a:t>
            </a:r>
            <a:r>
              <a:rPr lang="en-US" sz="2800">
                <a:ea typeface="Calibri"/>
                <a:cs typeface="Calibri"/>
              </a:rPr>
              <a:t> Variables </a:t>
            </a:r>
          </a:p>
          <a:p>
            <a:pPr lvl="1">
              <a:buFont typeface="Courier New" pitchFamily="34" charset="0"/>
              <a:buChar char="o"/>
            </a:pPr>
            <a:r>
              <a:rPr lang="en-US" sz="2400">
                <a:ea typeface="Calibri"/>
                <a:cs typeface="Calibri"/>
              </a:rPr>
              <a:t>Transform </a:t>
            </a:r>
            <a:r>
              <a:rPr lang="en-US" sz="2400" b="1">
                <a:ea typeface="Calibri"/>
                <a:cs typeface="Calibri"/>
              </a:rPr>
              <a:t>nominal </a:t>
            </a:r>
            <a:r>
              <a:rPr lang="en-US" sz="2400">
                <a:ea typeface="Calibri"/>
                <a:cs typeface="Calibri"/>
              </a:rPr>
              <a:t>to one </a:t>
            </a:r>
            <a:r>
              <a:rPr lang="en-US" sz="2400" b="1">
                <a:ea typeface="Calibri"/>
                <a:cs typeface="Calibri"/>
              </a:rPr>
              <a:t>hot encoding</a:t>
            </a:r>
            <a:r>
              <a:rPr lang="en-US" sz="2400">
                <a:ea typeface="Calibri"/>
                <a:cs typeface="Calibri"/>
              </a:rPr>
              <a:t> (</a:t>
            </a:r>
            <a:r>
              <a:rPr lang="en-US" sz="2400" err="1">
                <a:ea typeface="Calibri"/>
                <a:cs typeface="Calibri"/>
              </a:rPr>
              <a:t>RestingECG</a:t>
            </a:r>
            <a:r>
              <a:rPr lang="en-US" sz="2400">
                <a:ea typeface="Calibri"/>
                <a:cs typeface="Calibri"/>
              </a:rPr>
              <a:t>, </a:t>
            </a:r>
            <a:r>
              <a:rPr lang="en-US" sz="2400" err="1">
                <a:ea typeface="Calibri"/>
                <a:cs typeface="Calibri"/>
              </a:rPr>
              <a:t>ChestPainType</a:t>
            </a:r>
            <a:r>
              <a:rPr lang="en-US" sz="2400">
                <a:ea typeface="Calibri"/>
                <a:cs typeface="Calibri"/>
              </a:rPr>
              <a:t>)</a:t>
            </a:r>
          </a:p>
          <a:p>
            <a:pPr lvl="1">
              <a:buFont typeface="Courier New" pitchFamily="34" charset="0"/>
              <a:buChar char="o"/>
            </a:pPr>
            <a:r>
              <a:rPr lang="en-US" sz="2400">
                <a:solidFill>
                  <a:srgbClr val="404040"/>
                </a:solidFill>
                <a:ea typeface="+mn-lt"/>
                <a:cs typeface="+mn-lt"/>
              </a:rPr>
              <a:t>Transform </a:t>
            </a:r>
            <a:r>
              <a:rPr lang="en-US" sz="2400" b="1">
                <a:solidFill>
                  <a:srgbClr val="404040"/>
                </a:solidFill>
                <a:ea typeface="+mn-lt"/>
                <a:cs typeface="+mn-lt"/>
              </a:rPr>
              <a:t>ordinal </a:t>
            </a:r>
            <a:r>
              <a:rPr lang="en-US" sz="2400">
                <a:solidFill>
                  <a:srgbClr val="404040"/>
                </a:solidFill>
                <a:ea typeface="+mn-lt"/>
                <a:cs typeface="+mn-lt"/>
              </a:rPr>
              <a:t>category to </a:t>
            </a:r>
            <a:r>
              <a:rPr lang="en-US" sz="2400" b="1">
                <a:solidFill>
                  <a:srgbClr val="404040"/>
                </a:solidFill>
                <a:ea typeface="+mn-lt"/>
                <a:cs typeface="+mn-lt"/>
              </a:rPr>
              <a:t>integers </a:t>
            </a:r>
            <a:r>
              <a:rPr lang="en-US" sz="2400">
                <a:solidFill>
                  <a:srgbClr val="404040"/>
                </a:solidFill>
                <a:ea typeface="+mn-lt"/>
                <a:cs typeface="+mn-lt"/>
              </a:rPr>
              <a:t>(</a:t>
            </a:r>
            <a:r>
              <a:rPr lang="en-US" sz="2400" err="1">
                <a:solidFill>
                  <a:srgbClr val="404040"/>
                </a:solidFill>
                <a:ea typeface="+mn-lt"/>
                <a:cs typeface="+mn-lt"/>
              </a:rPr>
              <a:t>ST_slope</a:t>
            </a:r>
            <a:r>
              <a:rPr lang="en-US" sz="2400">
                <a:solidFill>
                  <a:srgbClr val="404040"/>
                </a:solidFill>
                <a:ea typeface="+mn-lt"/>
                <a:cs typeface="+mn-lt"/>
              </a:rPr>
              <a:t>)</a:t>
            </a:r>
          </a:p>
          <a:p>
            <a:pPr lvl="1">
              <a:buFont typeface="Courier New" pitchFamily="34" charset="0"/>
              <a:buChar char="o"/>
            </a:pPr>
            <a:r>
              <a:rPr lang="en-US" sz="2400">
                <a:solidFill>
                  <a:srgbClr val="404040"/>
                </a:solidFill>
                <a:ea typeface="+mn-lt"/>
                <a:cs typeface="+mn-lt"/>
              </a:rPr>
              <a:t>Remove "Dummy One Hot Variable"</a:t>
            </a:r>
          </a:p>
          <a:p>
            <a:pPr lvl="1">
              <a:buFont typeface="Courier New" pitchFamily="34" charset="0"/>
              <a:buChar char="o"/>
            </a:pPr>
            <a:endParaRPr lang="en-US" dirty="0">
              <a:ea typeface="Calibri"/>
              <a:cs typeface="Calibri"/>
            </a:endParaRPr>
          </a:p>
          <a:p>
            <a:pPr lvl="1">
              <a:buFont typeface="Courier New" pitchFamily="34" charset="0"/>
              <a:buChar char="o"/>
            </a:pP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425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88B83-DED6-1207-08D5-778C1D0F2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KNN Imputation On </a:t>
            </a:r>
            <a:r>
              <a:rPr lang="en-US">
                <a:solidFill>
                  <a:srgbClr val="FFFFFF"/>
                </a:solidFill>
                <a:ea typeface="Calibri"/>
                <a:cs typeface="Calibri"/>
              </a:rPr>
              <a:t>Cholesterol</a:t>
            </a:r>
            <a:endParaRPr lang="en-US" err="1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9C497A-C406-D510-D169-9B4C2C333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44" y="2218457"/>
            <a:ext cx="5195654" cy="4094577"/>
          </a:xfrm>
          <a:prstGeom prst="rect">
            <a:avLst/>
          </a:prstGeom>
        </p:spPr>
      </p:pic>
      <p:pic>
        <p:nvPicPr>
          <p:cNvPr id="7" name="Picture 6" descr="A graph of a histogram&#10;&#10;Description automatically generated">
            <a:extLst>
              <a:ext uri="{FF2B5EF4-FFF2-40B4-BE49-F238E27FC236}">
                <a16:creationId xmlns:a16="http://schemas.microsoft.com/office/drawing/2014/main" id="{6FCE1E99-5141-E779-0500-B862F06B6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025" y="2313656"/>
            <a:ext cx="5292463" cy="410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38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5489B-C896-D34B-B9EE-E0A8611FE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Data Statistics</a:t>
            </a:r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8C0C4F-73AE-DA39-1F12-4CF5FFF2A2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6528" y="1680803"/>
            <a:ext cx="7365134" cy="25660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352472-F8A5-ECC7-270E-EAD9C5248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4674748"/>
            <a:ext cx="8515214" cy="190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7A251-7B57-5822-E6CF-7B6C1AF57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2700" y="3200400"/>
            <a:ext cx="3932237" cy="1752600"/>
          </a:xfrm>
        </p:spPr>
        <p:txBody>
          <a:bodyPr anchor="b">
            <a:normAutofit/>
          </a:bodyPr>
          <a:lstStyle/>
          <a:p>
            <a:r>
              <a:rPr lang="en-US" dirty="0"/>
              <a:t>Data Visualization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1E34CA17-A2CF-1E81-60C9-44BB446ED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32699" y="5029200"/>
            <a:ext cx="3932237" cy="13716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BB731E3-2E78-7CC5-6D87-A412ABC042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0182"/>
          <a:stretch/>
        </p:blipFill>
        <p:spPr>
          <a:xfrm>
            <a:off x="338203" y="489955"/>
            <a:ext cx="6501009" cy="542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0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edical Design 16x9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41.potx" id="{D7485564-6666-4DDB-B0D3-55F6E694D6E5}" vid="{6E950D30-6FC6-4411-BCFF-468AD9ECA787}"/>
    </a:ext>
  </a:extLst>
</a:theme>
</file>

<file path=ppt/theme/theme2.xml><?xml version="1.0" encoding="utf-8"?>
<a:theme xmlns:a="http://schemas.openxmlformats.org/drawingml/2006/main" name="Office Them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3110</TotalTime>
  <Words>979</Words>
  <Application>Microsoft Office PowerPoint</Application>
  <PresentationFormat>Widescreen</PresentationFormat>
  <Paragraphs>302</Paragraphs>
  <Slides>21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Courier New</vt:lpstr>
      <vt:lpstr>Franklin Gothic Medium</vt:lpstr>
      <vt:lpstr>Wingdings</vt:lpstr>
      <vt:lpstr>Medical Design 16x9</vt:lpstr>
      <vt:lpstr>Heart Failure Prediction  </vt:lpstr>
      <vt:lpstr>Content </vt:lpstr>
      <vt:lpstr>Introduction </vt:lpstr>
      <vt:lpstr>Data Summary</vt:lpstr>
      <vt:lpstr>Data Summary: Electrocardiogram (ECG) Variables</vt:lpstr>
      <vt:lpstr>Data Cleaning</vt:lpstr>
      <vt:lpstr>KNN Imputation On Cholesterol</vt:lpstr>
      <vt:lpstr>Data Statistics</vt:lpstr>
      <vt:lpstr>Data Visualization</vt:lpstr>
      <vt:lpstr>Data Visualization</vt:lpstr>
      <vt:lpstr>ANOVA Test for Cholesterol by Chest Pain Type</vt:lpstr>
      <vt:lpstr>Proportion Test – Two Independent Samples</vt:lpstr>
      <vt:lpstr>Model Creation </vt:lpstr>
      <vt:lpstr>Logistic Regression (Quick Review)</vt:lpstr>
      <vt:lpstr>Model Development Overview</vt:lpstr>
      <vt:lpstr>Variance Inflation Factor And Principle Component Analysis (PCA)</vt:lpstr>
      <vt:lpstr>Cook's Distance</vt:lpstr>
      <vt:lpstr>Model Training: Important Features</vt:lpstr>
      <vt:lpstr>Comparing Logistic Regression Models</vt:lpstr>
      <vt:lpstr>Conclusion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Juliana Garcia</dc:creator>
  <cp:lastModifiedBy>Juliana Garcia</cp:lastModifiedBy>
  <cp:revision>2</cp:revision>
  <dcterms:created xsi:type="dcterms:W3CDTF">2024-12-02T22:23:57Z</dcterms:created>
  <dcterms:modified xsi:type="dcterms:W3CDTF">2024-12-05T17:37:04Z</dcterms:modified>
</cp:coreProperties>
</file>